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handoutMasterIdLst>
    <p:handoutMasterId r:id="rId78"/>
  </p:handoutMasterIdLst>
  <p:sldIdLst>
    <p:sldId id="321" r:id="rId2"/>
    <p:sldId id="374" r:id="rId3"/>
    <p:sldId id="412" r:id="rId4"/>
    <p:sldId id="319" r:id="rId5"/>
    <p:sldId id="342" r:id="rId6"/>
    <p:sldId id="320" r:id="rId7"/>
    <p:sldId id="405" r:id="rId8"/>
    <p:sldId id="376" r:id="rId9"/>
    <p:sldId id="377" r:id="rId10"/>
    <p:sldId id="378" r:id="rId11"/>
    <p:sldId id="379" r:id="rId12"/>
    <p:sldId id="380" r:id="rId13"/>
    <p:sldId id="381" r:id="rId14"/>
    <p:sldId id="382" r:id="rId15"/>
    <p:sldId id="383" r:id="rId16"/>
    <p:sldId id="384" r:id="rId17"/>
    <p:sldId id="385" r:id="rId18"/>
    <p:sldId id="386" r:id="rId19"/>
    <p:sldId id="387" r:id="rId20"/>
    <p:sldId id="388" r:id="rId21"/>
    <p:sldId id="389" r:id="rId22"/>
    <p:sldId id="390" r:id="rId23"/>
    <p:sldId id="391" r:id="rId24"/>
    <p:sldId id="392" r:id="rId25"/>
    <p:sldId id="393" r:id="rId26"/>
    <p:sldId id="394" r:id="rId27"/>
    <p:sldId id="395" r:id="rId28"/>
    <p:sldId id="396" r:id="rId29"/>
    <p:sldId id="397" r:id="rId30"/>
    <p:sldId id="398" r:id="rId31"/>
    <p:sldId id="399" r:id="rId32"/>
    <p:sldId id="400" r:id="rId33"/>
    <p:sldId id="401" r:id="rId34"/>
    <p:sldId id="402" r:id="rId35"/>
    <p:sldId id="409" r:id="rId36"/>
    <p:sldId id="300" r:id="rId37"/>
    <p:sldId id="301" r:id="rId38"/>
    <p:sldId id="404" r:id="rId39"/>
    <p:sldId id="326" r:id="rId40"/>
    <p:sldId id="410" r:id="rId41"/>
    <p:sldId id="411" r:id="rId42"/>
    <p:sldId id="259" r:id="rId43"/>
    <p:sldId id="267" r:id="rId44"/>
    <p:sldId id="268" r:id="rId45"/>
    <p:sldId id="269" r:id="rId46"/>
    <p:sldId id="270" r:id="rId47"/>
    <p:sldId id="271" r:id="rId48"/>
    <p:sldId id="272" r:id="rId49"/>
    <p:sldId id="276" r:id="rId50"/>
    <p:sldId id="273" r:id="rId51"/>
    <p:sldId id="283" r:id="rId52"/>
    <p:sldId id="282" r:id="rId53"/>
    <p:sldId id="284" r:id="rId54"/>
    <p:sldId id="278" r:id="rId55"/>
    <p:sldId id="277" r:id="rId56"/>
    <p:sldId id="280" r:id="rId57"/>
    <p:sldId id="279" r:id="rId58"/>
    <p:sldId id="292" r:id="rId59"/>
    <p:sldId id="286" r:id="rId60"/>
    <p:sldId id="293" r:id="rId61"/>
    <p:sldId id="257" r:id="rId62"/>
    <p:sldId id="297" r:id="rId63"/>
    <p:sldId id="295" r:id="rId64"/>
    <p:sldId id="274" r:id="rId65"/>
    <p:sldId id="344" r:id="rId66"/>
    <p:sldId id="281" r:id="rId67"/>
    <p:sldId id="265" r:id="rId68"/>
    <p:sldId id="264" r:id="rId69"/>
    <p:sldId id="258" r:id="rId70"/>
    <p:sldId id="294" r:id="rId71"/>
    <p:sldId id="298" r:id="rId72"/>
    <p:sldId id="302" r:id="rId73"/>
    <p:sldId id="306" r:id="rId74"/>
    <p:sldId id="327" r:id="rId75"/>
    <p:sldId id="328" r:id="rId76"/>
  </p:sldIdLst>
  <p:sldSz cx="7772400" cy="10058400"/>
  <p:notesSz cx="7023100" cy="9309100"/>
  <p:defaultTextStyle>
    <a:defPPr>
      <a:defRPr lang="en-US"/>
    </a:defPPr>
    <a:lvl1pPr marL="0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5534C9A-96C6-4231-9096-C021232938F7}">
          <p14:sldIdLst>
            <p14:sldId id="321"/>
            <p14:sldId id="374"/>
            <p14:sldId id="412"/>
            <p14:sldId id="319"/>
            <p14:sldId id="342"/>
            <p14:sldId id="320"/>
            <p14:sldId id="405"/>
            <p14:sldId id="376"/>
            <p14:sldId id="377"/>
            <p14:sldId id="378"/>
            <p14:sldId id="379"/>
            <p14:sldId id="380"/>
            <p14:sldId id="381"/>
            <p14:sldId id="382"/>
            <p14:sldId id="383"/>
            <p14:sldId id="384"/>
            <p14:sldId id="385"/>
            <p14:sldId id="386"/>
            <p14:sldId id="387"/>
            <p14:sldId id="388"/>
            <p14:sldId id="389"/>
            <p14:sldId id="390"/>
            <p14:sldId id="391"/>
            <p14:sldId id="392"/>
            <p14:sldId id="393"/>
            <p14:sldId id="394"/>
            <p14:sldId id="395"/>
            <p14:sldId id="396"/>
            <p14:sldId id="397"/>
            <p14:sldId id="398"/>
            <p14:sldId id="399"/>
            <p14:sldId id="400"/>
            <p14:sldId id="401"/>
            <p14:sldId id="402"/>
            <p14:sldId id="409"/>
            <p14:sldId id="300"/>
            <p14:sldId id="301"/>
            <p14:sldId id="404"/>
            <p14:sldId id="326"/>
            <p14:sldId id="410"/>
            <p14:sldId id="411"/>
            <p14:sldId id="259"/>
            <p14:sldId id="267"/>
            <p14:sldId id="268"/>
            <p14:sldId id="269"/>
            <p14:sldId id="270"/>
            <p14:sldId id="271"/>
            <p14:sldId id="272"/>
            <p14:sldId id="276"/>
            <p14:sldId id="273"/>
            <p14:sldId id="283"/>
            <p14:sldId id="282"/>
            <p14:sldId id="284"/>
            <p14:sldId id="278"/>
            <p14:sldId id="277"/>
            <p14:sldId id="280"/>
            <p14:sldId id="279"/>
            <p14:sldId id="292"/>
            <p14:sldId id="286"/>
            <p14:sldId id="293"/>
            <p14:sldId id="257"/>
            <p14:sldId id="297"/>
            <p14:sldId id="295"/>
            <p14:sldId id="274"/>
            <p14:sldId id="344"/>
            <p14:sldId id="281"/>
            <p14:sldId id="265"/>
            <p14:sldId id="264"/>
            <p14:sldId id="258"/>
            <p14:sldId id="294"/>
            <p14:sldId id="298"/>
            <p14:sldId id="302"/>
            <p14:sldId id="306"/>
            <p14:sldId id="327"/>
            <p14:sldId id="32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9516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41" d="100"/>
          <a:sy n="41" d="100"/>
        </p:scale>
        <p:origin x="1992" y="60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2CEBED-5D12-E244-B7A4-3DFCA26F95D4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1C4992-7515-7F4E-9268-520F00A31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05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29C98A19-799C-4E50-9DC2-344DB78E63FB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63763" y="698500"/>
            <a:ext cx="269557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87F9A572-53AE-4E46-A2EB-FDF998A53C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7049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3763" y="698500"/>
            <a:ext cx="2695575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BD2F32-2D8A-4D05-B02B-296072F83F1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129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9A572-53AE-4E46-A2EB-FDF998A53CF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658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3124626"/>
            <a:ext cx="6606540" cy="215603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860" y="5699760"/>
            <a:ext cx="5440680" cy="2570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9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8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7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7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5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816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8620" y="9322648"/>
            <a:ext cx="1813560" cy="535516"/>
          </a:xfrm>
          <a:prstGeom prst="rect">
            <a:avLst/>
          </a:prstGeom>
        </p:spPr>
        <p:txBody>
          <a:bodyPr lIns="101882" tIns="50941" rIns="101882" bIns="50941"/>
          <a:lstStyle/>
          <a:p>
            <a:fld id="{CC2877CC-9231-4168-A655-C87B6F4B4E60}" type="datetime1">
              <a:rPr lang="en-US" smtClean="0"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998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966" y="6463454"/>
            <a:ext cx="6606540" cy="1997710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3966" y="4263180"/>
            <a:ext cx="6606540" cy="2200274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941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882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282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376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4706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564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6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75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8620" y="9322648"/>
            <a:ext cx="1813560" cy="535516"/>
          </a:xfrm>
          <a:prstGeom prst="rect">
            <a:avLst/>
          </a:prstGeom>
        </p:spPr>
        <p:txBody>
          <a:bodyPr lIns="101882" tIns="50941" rIns="101882" bIns="50941"/>
          <a:lstStyle/>
          <a:p>
            <a:fld id="{A7B23C26-E230-4B6D-9E93-1CE49BE9D148}" type="datetime1">
              <a:rPr lang="en-US" smtClean="0"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576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" y="2346962"/>
            <a:ext cx="3432810" cy="6638079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0970" y="2346962"/>
            <a:ext cx="3432810" cy="6638079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20" y="9322648"/>
            <a:ext cx="1813560" cy="535516"/>
          </a:xfrm>
          <a:prstGeom prst="rect">
            <a:avLst/>
          </a:prstGeom>
        </p:spPr>
        <p:txBody>
          <a:bodyPr lIns="101882" tIns="50941" rIns="101882" bIns="50941"/>
          <a:lstStyle/>
          <a:p>
            <a:fld id="{19EA0F5D-A202-4292-9B82-1FCA01AC5D96}" type="datetime1">
              <a:rPr lang="en-US" smtClean="0"/>
              <a:t>11/14/2016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731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251499"/>
            <a:ext cx="3434160" cy="93831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" y="3189817"/>
            <a:ext cx="3434160" cy="5795222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8272" y="2251499"/>
            <a:ext cx="3435508" cy="93831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48272" y="3189817"/>
            <a:ext cx="3435508" cy="5795222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88620" y="9322648"/>
            <a:ext cx="1813560" cy="535516"/>
          </a:xfrm>
          <a:prstGeom prst="rect">
            <a:avLst/>
          </a:prstGeom>
        </p:spPr>
        <p:txBody>
          <a:bodyPr lIns="101882" tIns="50941" rIns="101882" bIns="50941"/>
          <a:lstStyle/>
          <a:p>
            <a:fld id="{0ACE3DAF-0B8B-46E0-9E81-E98823B68AF2}" type="datetime1">
              <a:rPr lang="en-US" smtClean="0"/>
              <a:t>11/14/2016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124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88620" y="9322648"/>
            <a:ext cx="1813560" cy="535516"/>
          </a:xfrm>
          <a:prstGeom prst="rect">
            <a:avLst/>
          </a:prstGeom>
        </p:spPr>
        <p:txBody>
          <a:bodyPr lIns="101882" tIns="50941" rIns="101882" bIns="50941"/>
          <a:lstStyle/>
          <a:p>
            <a:fld id="{46886D60-1CF9-454F-A73E-C191607DCCEA}" type="datetime1">
              <a:rPr lang="en-US" smtClean="0"/>
              <a:t>11/14/2016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028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88620" y="9322648"/>
            <a:ext cx="1813560" cy="535516"/>
          </a:xfrm>
          <a:prstGeom prst="rect">
            <a:avLst/>
          </a:prstGeom>
        </p:spPr>
        <p:txBody>
          <a:bodyPr lIns="101882" tIns="50941" rIns="101882" bIns="50941"/>
          <a:lstStyle/>
          <a:p>
            <a:fld id="{F8A331AA-4837-4585-9BBE-925F5B7272F6}" type="datetime1">
              <a:rPr lang="en-US" smtClean="0"/>
              <a:t>11/14/2016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033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1" y="400474"/>
            <a:ext cx="2557066" cy="170434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793" y="400474"/>
            <a:ext cx="4344988" cy="8584566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21" y="2104814"/>
            <a:ext cx="2557066" cy="6880226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20" y="9322648"/>
            <a:ext cx="1813560" cy="535516"/>
          </a:xfrm>
          <a:prstGeom prst="rect">
            <a:avLst/>
          </a:prstGeom>
        </p:spPr>
        <p:txBody>
          <a:bodyPr lIns="101882" tIns="50941" rIns="101882" bIns="50941"/>
          <a:lstStyle/>
          <a:p>
            <a:fld id="{5B8140B5-4DCA-4384-A81D-1F523BA42163}" type="datetime1">
              <a:rPr lang="en-US" smtClean="0"/>
              <a:t>11/14/2016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497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445" y="7040881"/>
            <a:ext cx="4663440" cy="83121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3445" y="898736"/>
            <a:ext cx="4663440" cy="6035040"/>
          </a:xfrm>
        </p:spPr>
        <p:txBody>
          <a:bodyPr/>
          <a:lstStyle>
            <a:lvl1pPr marL="0" indent="0">
              <a:buNone/>
              <a:defRPr sz="3600"/>
            </a:lvl1pPr>
            <a:lvl2pPr marL="509412" indent="0">
              <a:buNone/>
              <a:defRPr sz="3100"/>
            </a:lvl2pPr>
            <a:lvl3pPr marL="1018824" indent="0">
              <a:buNone/>
              <a:defRPr sz="2700"/>
            </a:lvl3pPr>
            <a:lvl4pPr marL="1528237" indent="0">
              <a:buNone/>
              <a:defRPr sz="2200"/>
            </a:lvl4pPr>
            <a:lvl5pPr marL="2037649" indent="0">
              <a:buNone/>
              <a:defRPr sz="2200"/>
            </a:lvl5pPr>
            <a:lvl6pPr marL="2547061" indent="0">
              <a:buNone/>
              <a:defRPr sz="2200"/>
            </a:lvl6pPr>
            <a:lvl7pPr marL="3056473" indent="0">
              <a:buNone/>
              <a:defRPr sz="2200"/>
            </a:lvl7pPr>
            <a:lvl8pPr marL="3565886" indent="0">
              <a:buNone/>
              <a:defRPr sz="2200"/>
            </a:lvl8pPr>
            <a:lvl9pPr marL="4075298" indent="0">
              <a:buNone/>
              <a:defRPr sz="2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3445" y="7872097"/>
            <a:ext cx="4663440" cy="1180464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20" y="9322648"/>
            <a:ext cx="1813560" cy="535516"/>
          </a:xfrm>
          <a:prstGeom prst="rect">
            <a:avLst/>
          </a:prstGeom>
        </p:spPr>
        <p:txBody>
          <a:bodyPr lIns="101882" tIns="50941" rIns="101882" bIns="50941"/>
          <a:lstStyle/>
          <a:p>
            <a:fld id="{53597E09-D14D-4CBB-AE0B-574868D163C5}" type="datetime1">
              <a:rPr lang="en-US" smtClean="0"/>
              <a:t>11/14/2016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689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8620" y="9322648"/>
            <a:ext cx="1813560" cy="535516"/>
          </a:xfrm>
          <a:prstGeom prst="rect">
            <a:avLst/>
          </a:prstGeom>
        </p:spPr>
        <p:txBody>
          <a:bodyPr lIns="101882" tIns="50941" rIns="101882" bIns="50941"/>
          <a:lstStyle/>
          <a:p>
            <a:fld id="{095690FE-FB42-4D30-8E4B-233644021442}" type="datetime1">
              <a:rPr lang="en-US" smtClean="0"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297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34990" y="402804"/>
            <a:ext cx="1748790" cy="858223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" y="402804"/>
            <a:ext cx="5116830" cy="858223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8620" y="9322648"/>
            <a:ext cx="1813560" cy="535516"/>
          </a:xfrm>
          <a:prstGeom prst="rect">
            <a:avLst/>
          </a:prstGeom>
        </p:spPr>
        <p:txBody>
          <a:bodyPr lIns="101882" tIns="50941" rIns="101882" bIns="50941"/>
          <a:lstStyle/>
          <a:p>
            <a:fld id="{BA672F63-1601-48C7-A717-8E5D11228896}" type="datetime1">
              <a:rPr lang="en-US" smtClean="0"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339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1104748"/>
          </a:xfrm>
          <a:prstGeom prst="rect">
            <a:avLst/>
          </a:prstGeom>
        </p:spPr>
        <p:txBody>
          <a:bodyPr vert="horz" lIns="101882" tIns="50941" rIns="101882" bIns="50941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019287"/>
            <a:ext cx="6995160" cy="6965753"/>
          </a:xfrm>
          <a:prstGeom prst="rect">
            <a:avLst/>
          </a:prstGeom>
        </p:spPr>
        <p:txBody>
          <a:bodyPr vert="horz" lIns="101882" tIns="50941" rIns="101882" bIns="5094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5570" y="9322648"/>
            <a:ext cx="2461260" cy="535516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70220" y="9322648"/>
            <a:ext cx="1813560" cy="535516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74C98-D587-4916-95F8-AA8CE54CFA9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Subtitle 2"/>
          <p:cNvSpPr txBox="1">
            <a:spLocks/>
          </p:cNvSpPr>
          <p:nvPr userDrawn="1"/>
        </p:nvSpPr>
        <p:spPr>
          <a:xfrm>
            <a:off x="5406010" y="9321913"/>
            <a:ext cx="1640840" cy="553231"/>
          </a:xfrm>
          <a:prstGeom prst="rect">
            <a:avLst/>
          </a:prstGeom>
        </p:spPr>
        <p:txBody>
          <a:bodyPr vert="horz" lIns="101882" tIns="50941" rIns="101882" bIns="50941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© 2012 QualPro</a:t>
            </a:r>
          </a:p>
        </p:txBody>
      </p:sp>
      <p:pic>
        <p:nvPicPr>
          <p:cNvPr id="8" name="Picture 14" descr="QP Color logo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5440" y="8561461"/>
            <a:ext cx="1417874" cy="1202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1610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018824" rtl="0" eaLnBrk="1" latinLnBrk="0" hangingPunct="1">
        <a:spcBef>
          <a:spcPct val="0"/>
        </a:spcBef>
        <a:buNone/>
        <a:defRPr sz="3600" b="1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382059" indent="-382059" algn="l" defTabSz="1018824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827795" indent="-318383" algn="l" defTabSz="1018824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73531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82943" indent="-254706" algn="l" defTabSz="101882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292355" indent="-254706" algn="l" defTabSz="1018824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801767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1180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592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004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1701" y="440268"/>
            <a:ext cx="6606540" cy="2353732"/>
          </a:xfrm>
        </p:spPr>
        <p:txBody>
          <a:bodyPr anchor="b" anchorCtr="0">
            <a:normAutofit/>
          </a:bodyPr>
          <a:lstStyle/>
          <a:p>
            <a:pPr algn="ctr">
              <a:spcBef>
                <a:spcPts val="6000"/>
              </a:spcBef>
            </a:pPr>
            <a:r>
              <a:rPr lang="en-US" sz="6800" b="1" dirty="0" smtClean="0"/>
              <a:t>QualPro</a:t>
            </a:r>
            <a:br>
              <a:rPr lang="en-US" sz="6800" b="1" dirty="0" smtClean="0"/>
            </a:br>
            <a:r>
              <a:rPr lang="en-US" sz="2200" b="1" dirty="0" smtClean="0"/>
              <a:t> </a:t>
            </a:r>
            <a:r>
              <a:rPr lang="en-US" sz="6800" dirty="0"/>
              <a:t/>
            </a:r>
            <a:br>
              <a:rPr lang="en-US" sz="6800" dirty="0"/>
            </a:br>
            <a:r>
              <a:rPr lang="en-US" b="1" dirty="0" smtClean="0">
                <a:solidFill>
                  <a:srgbClr val="002060"/>
                </a:solidFill>
              </a:rPr>
              <a:t>Recommendations for</a:t>
            </a:r>
            <a:endParaRPr lang="en-US" i="1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8620" y="3553460"/>
            <a:ext cx="6995160" cy="1026207"/>
          </a:xfrm>
          <a:prstGeom prst="rect">
            <a:avLst/>
          </a:prstGeom>
        </p:spPr>
        <p:txBody>
          <a:bodyPr wrap="square" lIns="101882" tIns="50941" rIns="101882" bIns="50941">
            <a:spAutoFit/>
          </a:bodyPr>
          <a:lstStyle/>
          <a:p>
            <a:pPr algn="ctr"/>
            <a:r>
              <a:rPr lang="en-US" sz="4400" i="1" dirty="0">
                <a:solidFill>
                  <a:srgbClr val="002060"/>
                </a:solidFill>
              </a:rPr>
              <a:t>ACT Test </a:t>
            </a:r>
            <a:r>
              <a:rPr lang="en-US" sz="4400" i="1" dirty="0" smtClean="0">
                <a:solidFill>
                  <a:srgbClr val="002060"/>
                </a:solidFill>
              </a:rPr>
              <a:t>Score Improvement</a:t>
            </a:r>
          </a:p>
          <a:p>
            <a:pPr algn="ctr"/>
            <a:r>
              <a:rPr lang="en-US" sz="1600" i="1" dirty="0" smtClean="0">
                <a:solidFill>
                  <a:srgbClr val="002060"/>
                </a:solidFill>
              </a:rPr>
              <a:t>Student Version</a:t>
            </a:r>
            <a:endParaRPr lang="en-US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1</a:t>
            </a:fld>
            <a:endParaRPr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gray">
          <a:xfrm>
            <a:off x="355600" y="3373207"/>
            <a:ext cx="7086600" cy="7754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gray">
          <a:xfrm>
            <a:off x="508000" y="4773664"/>
            <a:ext cx="7086600" cy="7754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96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4600998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We </a:t>
            </a:r>
            <a:r>
              <a:rPr lang="en-US" sz="4000" dirty="0"/>
              <a:t>feel confident that any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student that </a:t>
            </a:r>
            <a:r>
              <a:rPr lang="en-US" sz="4000" dirty="0"/>
              <a:t>follows this program will increase their average ACT Scores by </a:t>
            </a:r>
            <a:br>
              <a:rPr lang="en-US" sz="4000" dirty="0"/>
            </a:br>
            <a:r>
              <a:rPr lang="en-US" sz="4000" dirty="0"/>
              <a:t>at least three points.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89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000" b="1" dirty="0"/>
              <a:t>QualPro General </a:t>
            </a:r>
            <a:r>
              <a:rPr lang="en-US" sz="4000" b="1" dirty="0" smtClean="0"/>
              <a:t>Recommendations*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" y="1892287"/>
            <a:ext cx="6995160" cy="5676913"/>
          </a:xfrm>
        </p:spPr>
        <p:txBody>
          <a:bodyPr/>
          <a:lstStyle/>
          <a:p>
            <a:pPr marL="573089" indent="-573089">
              <a:spcBef>
                <a:spcPts val="1337"/>
              </a:spcBef>
              <a:buFont typeface="+mj-lt"/>
              <a:buAutoNum type="arabicPeriod"/>
            </a:pPr>
            <a:r>
              <a:rPr lang="en-US" dirty="0">
                <a:solidFill>
                  <a:srgbClr val="002060"/>
                </a:solidFill>
              </a:rPr>
              <a:t>L</a:t>
            </a:r>
            <a:r>
              <a:rPr lang="en-US" dirty="0" smtClean="0">
                <a:solidFill>
                  <a:srgbClr val="002060"/>
                </a:solidFill>
              </a:rPr>
              <a:t>earn key vocabulary words</a:t>
            </a:r>
          </a:p>
          <a:p>
            <a:pPr marL="573089" indent="-573089">
              <a:spcBef>
                <a:spcPts val="1337"/>
              </a:spcBef>
              <a:buFont typeface="+mj-lt"/>
              <a:buAutoNum type="arabicPeriod"/>
            </a:pPr>
            <a:r>
              <a:rPr lang="en-US" dirty="0">
                <a:solidFill>
                  <a:srgbClr val="002060"/>
                </a:solidFill>
              </a:rPr>
              <a:t>U</a:t>
            </a:r>
            <a:r>
              <a:rPr lang="en-US" dirty="0" smtClean="0">
                <a:solidFill>
                  <a:srgbClr val="002060"/>
                </a:solidFill>
              </a:rPr>
              <a:t>se better test-taking strategies for reading and science reasoning</a:t>
            </a:r>
          </a:p>
          <a:p>
            <a:pPr marL="573089" indent="-573089">
              <a:spcBef>
                <a:spcPts val="1337"/>
              </a:spcBef>
              <a:buFont typeface="+mj-lt"/>
              <a:buAutoNum type="arabicPeriod"/>
            </a:pPr>
            <a:r>
              <a:rPr lang="en-US" dirty="0">
                <a:solidFill>
                  <a:srgbClr val="002060"/>
                </a:solidFill>
              </a:rPr>
              <a:t>L</a:t>
            </a:r>
            <a:r>
              <a:rPr lang="en-US" dirty="0" smtClean="0">
                <a:solidFill>
                  <a:srgbClr val="002060"/>
                </a:solidFill>
              </a:rPr>
              <a:t>earn essential math concepts</a:t>
            </a:r>
          </a:p>
          <a:p>
            <a:pPr marL="573089" indent="-573089">
              <a:spcBef>
                <a:spcPts val="1337"/>
              </a:spcBef>
              <a:buFont typeface="+mj-lt"/>
              <a:buAutoNum type="arabicPeriod"/>
            </a:pPr>
            <a:r>
              <a:rPr lang="en-US" dirty="0">
                <a:solidFill>
                  <a:srgbClr val="002060"/>
                </a:solidFill>
              </a:rPr>
              <a:t>T</a:t>
            </a:r>
            <a:r>
              <a:rPr lang="en-US" dirty="0" smtClean="0">
                <a:solidFill>
                  <a:srgbClr val="002060"/>
                </a:solidFill>
              </a:rPr>
              <a:t>ake </a:t>
            </a:r>
            <a:r>
              <a:rPr lang="en-US" dirty="0">
                <a:solidFill>
                  <a:srgbClr val="002060"/>
                </a:solidFill>
              </a:rPr>
              <a:t>at least four practice </a:t>
            </a:r>
            <a:r>
              <a:rPr lang="en-US" dirty="0" smtClean="0">
                <a:solidFill>
                  <a:srgbClr val="002060"/>
                </a:solidFill>
              </a:rPr>
              <a:t>exams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3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13000" y="6330919"/>
            <a:ext cx="4292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/>
            <a:r>
              <a:rPr lang="en-US" dirty="0" smtClean="0"/>
              <a:t>*	These recommendations should be accomplished during the junior year.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3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3124626"/>
            <a:ext cx="6606540" cy="1364643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rgbClr val="002060"/>
                </a:solidFill>
              </a:rPr>
              <a:t>ACT Test Prep</a:t>
            </a:r>
            <a:br>
              <a:rPr lang="en-US" sz="4000" dirty="0" smtClean="0">
                <a:solidFill>
                  <a:srgbClr val="002060"/>
                </a:solidFill>
              </a:rPr>
            </a:br>
            <a:r>
              <a:rPr lang="en-US" sz="4000" dirty="0" smtClean="0">
                <a:solidFill>
                  <a:srgbClr val="002060"/>
                </a:solidFill>
              </a:rPr>
              <a:t>Reading</a:t>
            </a:r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4</a:t>
            </a:fld>
            <a:endParaRPr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gray">
          <a:xfrm>
            <a:off x="472508" y="2706025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gray">
          <a:xfrm>
            <a:off x="472509" y="486678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60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Test</a:t>
            </a:r>
            <a:r>
              <a:rPr lang="en-US" b="1" dirty="0"/>
              <a:t>-Taking Strategy for Reading 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>
                <a:solidFill>
                  <a:srgbClr val="002060"/>
                </a:solidFill>
              </a:rPr>
              <a:t>For reading the answers are in the test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r>
              <a:rPr lang="en-US" dirty="0">
                <a:solidFill>
                  <a:srgbClr val="002060"/>
                </a:solidFill>
              </a:rPr>
              <a:t>Spend one minute skimming the passages.</a:t>
            </a:r>
          </a:p>
          <a:p>
            <a:r>
              <a:rPr lang="en-US" dirty="0">
                <a:solidFill>
                  <a:srgbClr val="002060"/>
                </a:solidFill>
              </a:rPr>
              <a:t>Go immediately to the questions and then quickly find the answers. </a:t>
            </a:r>
            <a:r>
              <a:rPr lang="en-US" u="dbl" dirty="0">
                <a:solidFill>
                  <a:srgbClr val="002060"/>
                </a:solidFill>
              </a:rPr>
              <a:t>DO NOT</a:t>
            </a:r>
            <a:r>
              <a:rPr lang="en-US" dirty="0">
                <a:solidFill>
                  <a:srgbClr val="002060"/>
                </a:solidFill>
              </a:rPr>
              <a:t> follow the ACT instructions which says to read the passages and then try to answer the questions.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01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760" y="3065558"/>
            <a:ext cx="6606540" cy="145324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rgbClr val="002060"/>
                </a:solidFill>
              </a:rPr>
              <a:t>ACT Test Prep</a:t>
            </a:r>
            <a:br>
              <a:rPr lang="en-US" sz="4000" dirty="0" smtClean="0">
                <a:solidFill>
                  <a:srgbClr val="002060"/>
                </a:solidFill>
              </a:rPr>
            </a:br>
            <a:r>
              <a:rPr lang="en-US" sz="4000" dirty="0" smtClean="0">
                <a:solidFill>
                  <a:srgbClr val="002060"/>
                </a:solidFill>
              </a:rPr>
              <a:t>English</a:t>
            </a:r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6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2706025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gray">
          <a:xfrm>
            <a:off x="472509" y="486678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25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18860"/>
            <a:ext cx="6995160" cy="1104748"/>
          </a:xfrm>
        </p:spPr>
        <p:txBody>
          <a:bodyPr>
            <a:noAutofit/>
          </a:bodyPr>
          <a:lstStyle/>
          <a:p>
            <a:pPr>
              <a:lnSpc>
                <a:spcPts val="3788"/>
              </a:lnSpc>
            </a:pPr>
            <a:r>
              <a:rPr lang="en-US" sz="2800" b="1" dirty="0"/>
              <a:t>ACT Vocabulary — Words Required for English and Reading Tests* (Bare Minimum)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7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1698078" y="8696484"/>
            <a:ext cx="6074322" cy="995912"/>
          </a:xfrm>
        </p:spPr>
        <p:txBody>
          <a:bodyPr>
            <a:normAutofit/>
          </a:bodyPr>
          <a:lstStyle/>
          <a:p>
            <a:pPr marL="132660" indent="-132660">
              <a:buNone/>
            </a:pPr>
            <a:r>
              <a:rPr lang="en-US" sz="1600" dirty="0">
                <a:solidFill>
                  <a:srgbClr val="002060"/>
                </a:solidFill>
              </a:rPr>
              <a:t>*	All these words taken from the five practice tests in the real ACT Prep Guide, 3</a:t>
            </a:r>
            <a:r>
              <a:rPr lang="en-US" sz="1600" baseline="30000" dirty="0">
                <a:solidFill>
                  <a:srgbClr val="002060"/>
                </a:solidFill>
              </a:rPr>
              <a:t>rd</a:t>
            </a:r>
            <a:r>
              <a:rPr lang="en-US" sz="1600" dirty="0">
                <a:solidFill>
                  <a:srgbClr val="002060"/>
                </a:solidFill>
              </a:rPr>
              <a:t> Ed. These are words that the students are </a:t>
            </a:r>
            <a:r>
              <a:rPr lang="en-US" sz="1600" u="sng" dirty="0">
                <a:solidFill>
                  <a:srgbClr val="002060"/>
                </a:solidFill>
              </a:rPr>
              <a:t>REQUIRED</a:t>
            </a:r>
            <a:r>
              <a:rPr lang="en-US" sz="1600" dirty="0">
                <a:solidFill>
                  <a:srgbClr val="002060"/>
                </a:solidFill>
              </a:rPr>
              <a:t> to know just to process the answers</a:t>
            </a:r>
          </a:p>
        </p:txBody>
      </p:sp>
      <p:sp>
        <p:nvSpPr>
          <p:cNvPr id="8" name="Rectangle 7"/>
          <p:cNvSpPr/>
          <p:nvPr/>
        </p:nvSpPr>
        <p:spPr>
          <a:xfrm>
            <a:off x="194309" y="1309169"/>
            <a:ext cx="1503769" cy="7399809"/>
          </a:xfrm>
          <a:prstGeom prst="rect">
            <a:avLst/>
          </a:prstGeom>
        </p:spPr>
        <p:txBody>
          <a:bodyPr wrap="square" lIns="101882" tIns="50941" rIns="101882" bIns="50941">
            <a:spAutoFit/>
          </a:bodyPr>
          <a:lstStyle/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abstract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absurdity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acknowledge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acute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aesthetic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affluence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agenda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allegedly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ambiguity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ample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analogy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anomaly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apathy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arbitrary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articulate (v)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assert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assertion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authoritative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auxiliary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breadth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chaos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chronic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chronological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cite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coherence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coherent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collaborating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commendable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compellingly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concede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concise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concrete (</a:t>
            </a:r>
            <a:r>
              <a:rPr lang="en-US" sz="1200" b="1" dirty="0" err="1">
                <a:solidFill>
                  <a:srgbClr val="002060"/>
                </a:solidFill>
              </a:rPr>
              <a:t>adj</a:t>
            </a:r>
            <a:r>
              <a:rPr lang="en-US" sz="1200" b="1" dirty="0">
                <a:solidFill>
                  <a:srgbClr val="002060"/>
                </a:solidFill>
              </a:rPr>
              <a:t>)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condescension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confer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conformity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connote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consequence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consequently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consistent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contemporary (n)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context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controversial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conversely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convey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correlate (</a:t>
            </a:r>
            <a:r>
              <a:rPr lang="en-US" sz="1200" b="1" dirty="0" err="1">
                <a:solidFill>
                  <a:srgbClr val="002060"/>
                </a:solidFill>
              </a:rPr>
              <a:t>v,n</a:t>
            </a:r>
            <a:r>
              <a:rPr lang="en-US" sz="1200" b="1" dirty="0">
                <a:solidFill>
                  <a:srgbClr val="002060"/>
                </a:solidFill>
              </a:rPr>
              <a:t>)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cosmopolitan (</a:t>
            </a:r>
            <a:r>
              <a:rPr lang="en-US" sz="1200" b="1" dirty="0" err="1">
                <a:solidFill>
                  <a:srgbClr val="002060"/>
                </a:solidFill>
              </a:rPr>
              <a:t>adj</a:t>
            </a:r>
            <a:r>
              <a:rPr lang="en-US" sz="1200" b="1" dirty="0">
                <a:solidFill>
                  <a:srgbClr val="002060"/>
                </a:solidFill>
              </a:rPr>
              <a:t>)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counter (v)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criterion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cryptic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daunting</a:t>
            </a:r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34517" y="1309170"/>
            <a:ext cx="1515827" cy="7399809"/>
          </a:xfrm>
          <a:prstGeom prst="rect">
            <a:avLst/>
          </a:prstGeom>
        </p:spPr>
        <p:txBody>
          <a:bodyPr wrap="square" lIns="101882" tIns="50941" rIns="101882" bIns="50941">
            <a:spAutoFit/>
          </a:bodyPr>
          <a:lstStyle/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defiantly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definitive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delete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deletion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denote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derive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detached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deterrence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detract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dialect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dilemma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diligent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discern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disdainful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dispel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dissonance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distract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diverse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drawback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dry (humor)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eclectic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editorial (</a:t>
            </a:r>
            <a:r>
              <a:rPr lang="en-US" sz="1200" b="1" dirty="0" err="1">
                <a:solidFill>
                  <a:srgbClr val="002060"/>
                </a:solidFill>
              </a:rPr>
              <a:t>adj</a:t>
            </a:r>
            <a:r>
              <a:rPr lang="en-US" sz="1200" b="1" dirty="0">
                <a:solidFill>
                  <a:srgbClr val="002060"/>
                </a:solidFill>
              </a:rPr>
              <a:t>)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eloquent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eminent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emphatically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enumerate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escapist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establishment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evaluative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evoke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explanatory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explicit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extent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façade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facet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factual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faculty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feign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fictional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fictitious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figuratively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finding (n)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foresight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formality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format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frenzied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frivolous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furthermore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generalities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generalization</a:t>
            </a:r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775174" y="1309170"/>
            <a:ext cx="1360170" cy="7399809"/>
          </a:xfrm>
          <a:prstGeom prst="rect">
            <a:avLst/>
          </a:prstGeom>
        </p:spPr>
        <p:txBody>
          <a:bodyPr wrap="square" lIns="101882" tIns="50941" rIns="101882" bIns="50941">
            <a:spAutoFit/>
          </a:bodyPr>
          <a:lstStyle/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generalize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generate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genre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glib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humanitarian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hypothesis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idealistic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ideological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idiomatic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illogical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illustrative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imminent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implication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imply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impose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inaccurate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inadvertently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incentive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inclination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inconsistency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inconstant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indication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indifference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inevitable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inexplicably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infer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inference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influential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ingenious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ingenuous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inherent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initial (</a:t>
            </a:r>
            <a:r>
              <a:rPr lang="en-US" sz="1200" b="1" dirty="0" err="1">
                <a:solidFill>
                  <a:srgbClr val="002060"/>
                </a:solidFill>
              </a:rPr>
              <a:t>adj</a:t>
            </a:r>
            <a:r>
              <a:rPr lang="en-US" sz="1200" b="1" dirty="0">
                <a:solidFill>
                  <a:srgbClr val="002060"/>
                </a:solidFill>
              </a:rPr>
              <a:t>)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inquiry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insight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insignificant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insinuate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insistently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insufficient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intent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intently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interpretation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intolerant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intricacies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intricate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intrigue (v)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irreconcilable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irrelevant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irrevocable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likewise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longstanding</a:t>
            </a:r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70091" y="1309170"/>
            <a:ext cx="1389933" cy="7399809"/>
          </a:xfrm>
          <a:prstGeom prst="rect">
            <a:avLst/>
          </a:prstGeom>
        </p:spPr>
        <p:txBody>
          <a:bodyPr wrap="square" lIns="101882" tIns="50941" rIns="101882" bIns="50941">
            <a:spAutoFit/>
          </a:bodyPr>
          <a:lstStyle/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lyricism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mainstream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mandate (v)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matter of course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means (n)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mediocre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melancholy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mere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meticulous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minuscule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mischievous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misconception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momentous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mutual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narrative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nevertheless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nonetheless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nostalgia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noteworthy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notion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obscure (v)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obtuse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omission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omit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on behalf of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one-dimensional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onus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outset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paradox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parenthetical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perceptual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phenomenal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philosophy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plagiarism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populace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populous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portray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preceding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precisely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preconceived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previous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progressive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quasi-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quintessential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randomly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rational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redundancy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redundant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reinforce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relevant</a:t>
            </a:r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251073" y="1309170"/>
            <a:ext cx="1482173" cy="7399809"/>
          </a:xfrm>
          <a:prstGeom prst="rect">
            <a:avLst/>
          </a:prstGeom>
        </p:spPr>
        <p:txBody>
          <a:bodyPr wrap="square" lIns="101882" tIns="50941" rIns="101882" bIns="50941">
            <a:spAutoFit/>
          </a:bodyPr>
          <a:lstStyle/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reluctantly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remnant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remote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replenish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resemblance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resistant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resolution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resonate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resources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respectively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revel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reverent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revisionist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rift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rudimentary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sacrilege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sanctuary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sapling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satellite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saturation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scholarly</a:t>
            </a:r>
          </a:p>
          <a:p>
            <a:pPr>
              <a:lnSpc>
                <a:spcPts val="1120"/>
              </a:lnSpc>
            </a:pPr>
            <a:r>
              <a:rPr lang="en-US" sz="1200" b="1" dirty="0" err="1">
                <a:solidFill>
                  <a:srgbClr val="002060"/>
                </a:solidFill>
              </a:rPr>
              <a:t>scrunity</a:t>
            </a:r>
            <a:endParaRPr lang="en-US" sz="1200" b="1" dirty="0">
              <a:solidFill>
                <a:srgbClr val="002060"/>
              </a:solidFill>
            </a:endParaRP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scrutinize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seascape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seemingly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selectively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seminal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sensory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sentiment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serenity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shrill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shrub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shun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simultaneous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singular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site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sit-in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sizable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skepticism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slogan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social order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solace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sovereign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specific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speculate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spin-off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stable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stationary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stationery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status</a:t>
            </a:r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58888" y="1315298"/>
            <a:ext cx="1295400" cy="6816573"/>
          </a:xfrm>
          <a:prstGeom prst="rect">
            <a:avLst/>
          </a:prstGeom>
        </p:spPr>
        <p:txBody>
          <a:bodyPr wrap="square" lIns="101882" tIns="50941" rIns="101882" bIns="50941">
            <a:spAutoFit/>
          </a:bodyPr>
          <a:lstStyle/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steerage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stereotypical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stifle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subjective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succession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succumb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superficial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superimpose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sustenance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syndicated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syringe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taut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taxed with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tenet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terra firma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terrestrial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theorize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thereafter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thus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timber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tirade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toxin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trajectory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transcend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transition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translucent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treason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typesetting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tyranny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tyrant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uncanny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unparalleled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unprecedented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unsolicited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urgency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urn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vaccine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vindicate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visionary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vivid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voluptuous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vulnerable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wherefore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whimsy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withdrawn</a:t>
            </a:r>
          </a:p>
          <a:p>
            <a:pPr>
              <a:lnSpc>
                <a:spcPts val="1120"/>
              </a:lnSpc>
            </a:pPr>
            <a:r>
              <a:rPr lang="en-US" sz="1200" b="1" dirty="0">
                <a:solidFill>
                  <a:srgbClr val="002060"/>
                </a:solidFill>
              </a:rPr>
              <a:t>worldview</a:t>
            </a:r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gray">
          <a:xfrm>
            <a:off x="472508" y="1125929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0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ACT Vocabulary Words Required for</a:t>
            </a:r>
            <a:br>
              <a:rPr lang="en-US" dirty="0"/>
            </a:br>
            <a:r>
              <a:rPr lang="en-US" dirty="0"/>
              <a:t>English and Reading Tests—Bare </a:t>
            </a:r>
            <a:r>
              <a:rPr lang="en-US" dirty="0" smtClean="0"/>
              <a:t>Minimum—Comprehensive List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8620" y="1816381"/>
            <a:ext cx="6995160" cy="763471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abstract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adj</a:t>
            </a:r>
            <a:r>
              <a:rPr lang="en-US" sz="1400" dirty="0">
                <a:cs typeface="Calibri"/>
              </a:rPr>
              <a:t>—not like anything physical; not representing a physical object; related </a:t>
            </a:r>
            <a:r>
              <a:rPr lang="en-US" sz="1400" dirty="0" smtClean="0">
                <a:cs typeface="Calibri"/>
              </a:rPr>
              <a:t>to</a:t>
            </a: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	</a:t>
            </a:r>
            <a:r>
              <a:rPr lang="en-US" sz="1400" dirty="0" smtClean="0">
                <a:cs typeface="Calibri"/>
              </a:rPr>
              <a:t>thought or </a:t>
            </a:r>
            <a:r>
              <a:rPr lang="en-US" sz="1400" dirty="0">
                <a:cs typeface="Calibri"/>
              </a:rPr>
              <a:t>imagination as opposed to nature. Opposite of </a:t>
            </a:r>
            <a:r>
              <a:rPr lang="en-US" sz="1400" i="1" dirty="0">
                <a:cs typeface="Calibri"/>
              </a:rPr>
              <a:t>concrete</a:t>
            </a:r>
            <a:r>
              <a:rPr lang="en-US" sz="1400" dirty="0">
                <a:cs typeface="Calibri"/>
              </a:rPr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 The two-year-old’s finger painting looked more like </a:t>
            </a:r>
            <a:r>
              <a:rPr lang="en-US" sz="1400" i="1" dirty="0">
                <a:cs typeface="Calibri"/>
              </a:rPr>
              <a:t>abstract</a:t>
            </a:r>
            <a:r>
              <a:rPr lang="en-US" sz="1400" dirty="0">
                <a:cs typeface="Calibri"/>
              </a:rPr>
              <a:t> art than a picture of a cow.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 </a:t>
            </a: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absurdity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n</a:t>
            </a:r>
            <a:r>
              <a:rPr lang="en-US" sz="1400" dirty="0">
                <a:cs typeface="Calibri"/>
              </a:rPr>
              <a:t>—the state of being ridiculously impossible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Expecting Charles Barker, the retired basketball player, to wear a pink sequined tutu and 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</a:t>
            </a:r>
            <a:r>
              <a:rPr lang="en-US" sz="1400" dirty="0" smtClean="0">
                <a:cs typeface="Calibri"/>
              </a:rPr>
              <a:t>walk </a:t>
            </a:r>
            <a:r>
              <a:rPr lang="en-US" sz="1400" dirty="0">
                <a:cs typeface="Calibri"/>
              </a:rPr>
              <a:t>a tight wire strikes me as the height of </a:t>
            </a:r>
            <a:r>
              <a:rPr lang="en-US" sz="1400" i="1" dirty="0">
                <a:cs typeface="Calibri"/>
              </a:rPr>
              <a:t>absurdity</a:t>
            </a:r>
            <a:r>
              <a:rPr lang="en-US" sz="1400" dirty="0">
                <a:cs typeface="Calibri"/>
              </a:rPr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 </a:t>
            </a: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acknowledge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vt</a:t>
            </a:r>
            <a:r>
              <a:rPr lang="en-US" sz="1400" dirty="0">
                <a:cs typeface="Calibri"/>
              </a:rPr>
              <a:t>—to admit to be true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Myra </a:t>
            </a:r>
            <a:r>
              <a:rPr lang="en-US" sz="1400" i="1" dirty="0">
                <a:cs typeface="Calibri"/>
              </a:rPr>
              <a:t>acknowledged</a:t>
            </a:r>
            <a:r>
              <a:rPr lang="en-US" sz="1400" dirty="0">
                <a:cs typeface="Calibri"/>
              </a:rPr>
              <a:t> that the grapes in the refrigerator would be colder than the ones 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</a:t>
            </a:r>
            <a:r>
              <a:rPr lang="en-US" sz="1400" dirty="0" smtClean="0">
                <a:cs typeface="Calibri"/>
              </a:rPr>
              <a:t>on </a:t>
            </a:r>
            <a:r>
              <a:rPr lang="en-US" sz="1400" dirty="0">
                <a:cs typeface="Calibri"/>
              </a:rPr>
              <a:t>the counter.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 </a:t>
            </a: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acute </a:t>
            </a:r>
            <a:r>
              <a:rPr lang="en-US" sz="1400" i="1" dirty="0">
                <a:cs typeface="Calibri"/>
              </a:rPr>
              <a:t>adj</a:t>
            </a:r>
            <a:r>
              <a:rPr lang="en-US" sz="1400" dirty="0">
                <a:cs typeface="Calibri"/>
              </a:rPr>
              <a:t>—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1. in geometry, less that 90° and therefore pointed and sharp; keen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My Uncle Theo has an </a:t>
            </a:r>
            <a:r>
              <a:rPr lang="en-US" sz="1400" i="1" dirty="0">
                <a:cs typeface="Calibri"/>
              </a:rPr>
              <a:t>acute</a:t>
            </a:r>
            <a:r>
              <a:rPr lang="en-US" sz="1400" dirty="0">
                <a:cs typeface="Calibri"/>
              </a:rPr>
              <a:t> sense of humor.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2. immediate and in need of attention; said of a disease. Opposite of </a:t>
            </a:r>
            <a:r>
              <a:rPr lang="en-US" sz="1400" i="1" dirty="0">
                <a:cs typeface="Calibri"/>
              </a:rPr>
              <a:t>chronic</a:t>
            </a: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i="1" dirty="0">
                <a:cs typeface="Calibri"/>
              </a:rPr>
              <a:t>	</a:t>
            </a:r>
            <a:r>
              <a:rPr lang="en-US" sz="1400" dirty="0">
                <a:cs typeface="Calibri"/>
              </a:rPr>
              <a:t>Paul was rushed to the hospital for an acute appendix attack.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 </a:t>
            </a: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aesthetic</a:t>
            </a:r>
            <a:r>
              <a:rPr lang="en-US" sz="1400" dirty="0">
                <a:cs typeface="Calibri"/>
              </a:rPr>
              <a:t> 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i="1" dirty="0">
                <a:cs typeface="Calibri"/>
              </a:rPr>
              <a:t>adj</a:t>
            </a:r>
            <a:r>
              <a:rPr lang="en-US" sz="1400" dirty="0">
                <a:cs typeface="Calibri"/>
              </a:rPr>
              <a:t>—artsy; related to beauty or excellence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Japanese food is usually more </a:t>
            </a:r>
            <a:r>
              <a:rPr lang="en-US" sz="1400" i="1" dirty="0">
                <a:cs typeface="Calibri"/>
              </a:rPr>
              <a:t>aesthetic</a:t>
            </a:r>
            <a:r>
              <a:rPr lang="en-US" sz="1400" dirty="0">
                <a:cs typeface="Calibri"/>
              </a:rPr>
              <a:t> than Granny’s home cooking.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n</a:t>
            </a:r>
            <a:r>
              <a:rPr lang="en-US" sz="1400" dirty="0">
                <a:cs typeface="Calibri"/>
              </a:rPr>
              <a:t>—a standard for judging something’s goodness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 smtClean="0">
                <a:cs typeface="Calibri"/>
              </a:rPr>
              <a:t>	The </a:t>
            </a:r>
            <a:r>
              <a:rPr lang="en-US" sz="1400" dirty="0">
                <a:cs typeface="Calibri"/>
              </a:rPr>
              <a:t>judge’s </a:t>
            </a:r>
            <a:r>
              <a:rPr lang="en-US" sz="1400" i="1" dirty="0">
                <a:cs typeface="Calibri"/>
              </a:rPr>
              <a:t>aesthetic</a:t>
            </a:r>
            <a:r>
              <a:rPr lang="en-US" sz="1400" dirty="0">
                <a:cs typeface="Calibri"/>
              </a:rPr>
              <a:t> for rating the divers included the height of the splash as well as 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 smtClean="0">
                <a:cs typeface="Calibri"/>
              </a:rPr>
              <a:t>	the </a:t>
            </a:r>
            <a:r>
              <a:rPr lang="en-US" sz="1400" dirty="0">
                <a:cs typeface="Calibri"/>
              </a:rPr>
              <a:t>straightness of the divers’ legs</a:t>
            </a:r>
            <a:r>
              <a:rPr lang="en-US" sz="1400" dirty="0" smtClean="0">
                <a:cs typeface="Calibri"/>
              </a:rPr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/>
              <a:t>affluence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—wealth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/>
              <a:t>	Most Americans do not appreciate their </a:t>
            </a:r>
            <a:r>
              <a:rPr lang="en-US" sz="1400" i="1" dirty="0"/>
              <a:t>affluence</a:t>
            </a:r>
            <a:r>
              <a:rPr lang="en-US" sz="1400" dirty="0"/>
              <a:t> when compared to the rest of the 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world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/>
              <a:t>agenda </a:t>
            </a:r>
            <a:r>
              <a:rPr lang="en-US" sz="1400" i="1" dirty="0"/>
              <a:t>n</a:t>
            </a:r>
            <a:r>
              <a:rPr lang="en-US" sz="1400" dirty="0"/>
              <a:t>—plan of accomplishments and the time needed to perform them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/>
              <a:t>	I did not have “stop at Bruster’s for ice cream” on my </a:t>
            </a:r>
            <a:r>
              <a:rPr lang="en-US" sz="1400" i="1" dirty="0"/>
              <a:t>agenda</a:t>
            </a:r>
            <a:r>
              <a:rPr lang="en-US" sz="1400" dirty="0"/>
              <a:t>, but I’m glad to add it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00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8620" y="-438917"/>
            <a:ext cx="6995160" cy="1104748"/>
          </a:xfrm>
        </p:spPr>
        <p:txBody>
          <a:bodyPr>
            <a:normAutofit/>
          </a:bodyPr>
          <a:lstStyle/>
          <a:p>
            <a:r>
              <a:rPr lang="en-US" dirty="0"/>
              <a:t>ACT Vocabulary Words </a:t>
            </a: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8620" y="886042"/>
            <a:ext cx="6995160" cy="863888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 smtClean="0"/>
              <a:t>allegedly</a:t>
            </a:r>
            <a:r>
              <a:rPr lang="en-US" sz="1400" dirty="0" smtClean="0"/>
              <a:t> </a:t>
            </a:r>
            <a:r>
              <a:rPr lang="en-US" sz="1400" i="1" dirty="0"/>
              <a:t>adv</a:t>
            </a:r>
            <a:r>
              <a:rPr lang="en-US" sz="1400" dirty="0"/>
              <a:t>—according to what people say but unproven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/>
              <a:t>	By the time you read this, the scandalous things people have </a:t>
            </a:r>
            <a:r>
              <a:rPr lang="en-US" sz="1400" i="1" dirty="0"/>
              <a:t>allegedly</a:t>
            </a:r>
            <a:r>
              <a:rPr lang="en-US" sz="1400" dirty="0"/>
              <a:t> done today will 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either </a:t>
            </a:r>
            <a:r>
              <a:rPr lang="en-US" sz="1400" dirty="0"/>
              <a:t>be proved or disproved</a:t>
            </a:r>
            <a:r>
              <a:rPr lang="en-US" sz="1400" dirty="0" smtClean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ambiguity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n</a:t>
            </a:r>
            <a:r>
              <a:rPr lang="en-US" sz="1400" dirty="0">
                <a:cs typeface="Calibri"/>
              </a:rPr>
              <a:t>—ability to be understood in either of two ways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The Kinks’ song “Lola” was famous for its </a:t>
            </a:r>
            <a:r>
              <a:rPr lang="en-US" sz="1400" i="1" dirty="0">
                <a:cs typeface="Calibri"/>
              </a:rPr>
              <a:t>ambiguity</a:t>
            </a:r>
            <a:r>
              <a:rPr lang="en-US" sz="1400" dirty="0">
                <a:cs typeface="Calibri"/>
              </a:rPr>
              <a:t>: “I </a:t>
            </a:r>
            <a:r>
              <a:rPr lang="en-US" sz="1400" dirty="0" smtClean="0">
                <a:cs typeface="Calibri"/>
              </a:rPr>
              <a:t>know </a:t>
            </a:r>
            <a:r>
              <a:rPr lang="en-US" sz="1400" dirty="0">
                <a:cs typeface="Calibri"/>
              </a:rPr>
              <a:t>I’m not the most masculine 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</a:t>
            </a:r>
            <a:r>
              <a:rPr lang="en-US" sz="1400" dirty="0" smtClean="0">
                <a:cs typeface="Calibri"/>
              </a:rPr>
              <a:t>man</a:t>
            </a:r>
            <a:r>
              <a:rPr lang="en-US" sz="1400" dirty="0">
                <a:cs typeface="Calibri"/>
              </a:rPr>
              <a:t>,/  But I know what I am, and I’m glad I’m a man / And so’s Lola.”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ample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adj</a:t>
            </a:r>
            <a:r>
              <a:rPr lang="en-US" sz="1400" dirty="0">
                <a:cs typeface="Calibri"/>
              </a:rPr>
              <a:t>—adequate; plentiful; abundant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If the pants are too short, there is </a:t>
            </a:r>
            <a:r>
              <a:rPr lang="en-US" sz="1400" i="1" dirty="0">
                <a:cs typeface="Calibri"/>
              </a:rPr>
              <a:t>ample</a:t>
            </a:r>
            <a:r>
              <a:rPr lang="en-US" sz="1400" dirty="0">
                <a:cs typeface="Calibri"/>
              </a:rPr>
              <a:t> fabric in the hem to lengthen them.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analogy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n</a:t>
            </a:r>
            <a:r>
              <a:rPr lang="en-US" sz="1400" dirty="0">
                <a:cs typeface="Calibri"/>
              </a:rPr>
              <a:t>—comparison; a way to show how one thing is like another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Calling Cruella DeVille’s heart as cold and hard as a diamond is a good </a:t>
            </a:r>
            <a:r>
              <a:rPr lang="en-US" sz="1400" i="1" dirty="0">
                <a:cs typeface="Calibri"/>
              </a:rPr>
              <a:t>analogy</a:t>
            </a:r>
            <a:r>
              <a:rPr lang="en-US" sz="1400" dirty="0">
                <a:cs typeface="Calibri"/>
              </a:rPr>
              <a:t>.		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anomaly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n</a:t>
            </a:r>
            <a:r>
              <a:rPr lang="en-US" sz="1400" dirty="0">
                <a:cs typeface="Calibri"/>
              </a:rPr>
              <a:t>—something that doesn’t fit or belong and can’t be explained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The doctor was worried about an </a:t>
            </a:r>
            <a:r>
              <a:rPr lang="en-US" sz="1400" i="1" dirty="0">
                <a:cs typeface="Calibri"/>
              </a:rPr>
              <a:t>anomaly</a:t>
            </a:r>
            <a:r>
              <a:rPr lang="en-US" sz="1400" dirty="0">
                <a:cs typeface="Calibri"/>
              </a:rPr>
              <a:t> in Granny’s heart rhythm.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apathy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n</a:t>
            </a:r>
            <a:r>
              <a:rPr lang="en-US" sz="1400" dirty="0">
                <a:cs typeface="Calibri"/>
              </a:rPr>
              <a:t>—lack of feeling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My little brother had nothing but </a:t>
            </a:r>
            <a:r>
              <a:rPr lang="en-US" sz="1400" i="1" dirty="0">
                <a:cs typeface="Calibri"/>
              </a:rPr>
              <a:t>apathy</a:t>
            </a:r>
            <a:r>
              <a:rPr lang="en-US" sz="1400" dirty="0">
                <a:cs typeface="Calibri"/>
              </a:rPr>
              <a:t> for the socks he got for Christmas.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arbitrary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adj</a:t>
            </a:r>
            <a:r>
              <a:rPr lang="en-US" sz="1400" dirty="0">
                <a:cs typeface="Calibri"/>
              </a:rPr>
              <a:t>—chosen at random; having no pattern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After trying to follow Pia’s singing, Chuck gave up and started playing </a:t>
            </a:r>
            <a:r>
              <a:rPr lang="en-US" sz="1400" i="1" dirty="0">
                <a:cs typeface="Calibri"/>
              </a:rPr>
              <a:t>arbitrary</a:t>
            </a:r>
            <a:r>
              <a:rPr lang="en-US" sz="1400" dirty="0">
                <a:cs typeface="Calibri"/>
              </a:rPr>
              <a:t> chords.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articulate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v</a:t>
            </a:r>
            <a:r>
              <a:rPr lang="en-US" sz="1400" dirty="0">
                <a:cs typeface="Calibri"/>
              </a:rPr>
              <a:t>—to say something clearly and in detail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Ms. Hall </a:t>
            </a:r>
            <a:r>
              <a:rPr lang="en-US" sz="1400" i="1" dirty="0">
                <a:cs typeface="Calibri"/>
              </a:rPr>
              <a:t>articulated</a:t>
            </a:r>
            <a:r>
              <a:rPr lang="en-US" sz="1400" dirty="0">
                <a:cs typeface="Calibri"/>
              </a:rPr>
              <a:t> to the noisy class that even a sigh would cause them to miss recess.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assert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vi</a:t>
            </a:r>
            <a:r>
              <a:rPr lang="en-US" sz="1400" dirty="0">
                <a:cs typeface="Calibri"/>
              </a:rPr>
              <a:t>—to state strongly 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Aunt June </a:t>
            </a:r>
            <a:r>
              <a:rPr lang="en-US" sz="1400" i="1" dirty="0">
                <a:cs typeface="Calibri"/>
              </a:rPr>
              <a:t>asserted</a:t>
            </a:r>
            <a:r>
              <a:rPr lang="en-US" sz="1400" dirty="0">
                <a:cs typeface="Calibri"/>
              </a:rPr>
              <a:t> that </a:t>
            </a:r>
            <a:r>
              <a:rPr lang="en-US" sz="1400" dirty="0" smtClean="0">
                <a:cs typeface="Calibri"/>
              </a:rPr>
              <a:t>her </a:t>
            </a:r>
            <a:r>
              <a:rPr lang="en-US" sz="1400" dirty="0">
                <a:cs typeface="Calibri"/>
              </a:rPr>
              <a:t>peach pie </a:t>
            </a:r>
            <a:r>
              <a:rPr lang="en-US" sz="1400" dirty="0" smtClean="0">
                <a:cs typeface="Calibri"/>
              </a:rPr>
              <a:t>always won </a:t>
            </a:r>
            <a:r>
              <a:rPr lang="en-US" sz="1400" dirty="0">
                <a:cs typeface="Calibri"/>
              </a:rPr>
              <a:t>the </a:t>
            </a:r>
            <a:r>
              <a:rPr lang="en-US" sz="1400" dirty="0" smtClean="0">
                <a:cs typeface="Calibri"/>
              </a:rPr>
              <a:t>prizes at the fair.</a:t>
            </a: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assertion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n</a:t>
            </a:r>
            <a:r>
              <a:rPr lang="en-US" sz="1400" dirty="0">
                <a:cs typeface="Calibri"/>
              </a:rPr>
              <a:t>—a statement made strongly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</a:t>
            </a:r>
            <a:r>
              <a:rPr lang="en-US" sz="1400" dirty="0" smtClean="0">
                <a:cs typeface="Calibri"/>
              </a:rPr>
              <a:t>When Mike ate his pencil eraser, I </a:t>
            </a:r>
            <a:r>
              <a:rPr lang="en-US" sz="1400" dirty="0">
                <a:cs typeface="Calibri"/>
              </a:rPr>
              <a:t>believed </a:t>
            </a:r>
            <a:r>
              <a:rPr lang="en-US" sz="1400" dirty="0" smtClean="0">
                <a:cs typeface="Calibri"/>
              </a:rPr>
              <a:t>his</a:t>
            </a:r>
            <a:r>
              <a:rPr lang="en-US" sz="1400" i="1" dirty="0" smtClean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assertion</a:t>
            </a:r>
            <a:r>
              <a:rPr lang="en-US" sz="1400" dirty="0">
                <a:cs typeface="Calibri"/>
              </a:rPr>
              <a:t> that he was </a:t>
            </a:r>
            <a:r>
              <a:rPr lang="en-US" sz="1400" dirty="0" smtClean="0">
                <a:cs typeface="Calibri"/>
              </a:rPr>
              <a:t>hungry.</a:t>
            </a: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authoritative</a:t>
            </a:r>
            <a:r>
              <a:rPr lang="en-US" sz="1400" i="1" dirty="0">
                <a:cs typeface="Calibri"/>
              </a:rPr>
              <a:t> adj</a:t>
            </a:r>
            <a:r>
              <a:rPr lang="en-US" sz="1400" dirty="0">
                <a:cs typeface="Calibri"/>
              </a:rPr>
              <a:t>—confident; sounding as if an expert had said it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Anything Dolly Parton says about wigs is considered </a:t>
            </a:r>
            <a:r>
              <a:rPr lang="en-US" sz="1400" i="1" dirty="0">
                <a:cs typeface="Calibri"/>
              </a:rPr>
              <a:t>authoritative </a:t>
            </a:r>
            <a:r>
              <a:rPr lang="en-US" sz="1400" dirty="0">
                <a:cs typeface="Calibri"/>
              </a:rPr>
              <a:t>advice</a:t>
            </a:r>
            <a:r>
              <a:rPr lang="en-US" sz="1400" dirty="0" smtClean="0">
                <a:cs typeface="Calibri"/>
              </a:rPr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auxiliary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 err="1">
                <a:cs typeface="Calibri"/>
              </a:rPr>
              <a:t>adj</a:t>
            </a:r>
            <a:r>
              <a:rPr lang="en-US" sz="1400" dirty="0">
                <a:cs typeface="Calibri"/>
              </a:rPr>
              <a:t> – additional; used as a substitute in case of need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Our home has an </a:t>
            </a:r>
            <a:r>
              <a:rPr lang="en-US" sz="1400" i="1" dirty="0">
                <a:cs typeface="Calibri"/>
              </a:rPr>
              <a:t>auxiliary</a:t>
            </a:r>
            <a:r>
              <a:rPr lang="en-US" sz="1400" dirty="0">
                <a:cs typeface="Calibri"/>
              </a:rPr>
              <a:t> power source in case we lose electrical service.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breadth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n</a:t>
            </a:r>
            <a:r>
              <a:rPr lang="en-US" sz="1400" dirty="0">
                <a:cs typeface="Calibri"/>
              </a:rPr>
              <a:t>—width, wide range or extent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During the debate, the challenger demonstrated his </a:t>
            </a:r>
            <a:r>
              <a:rPr lang="en-US" sz="1400" i="1" dirty="0">
                <a:cs typeface="Calibri"/>
              </a:rPr>
              <a:t>breadth</a:t>
            </a:r>
            <a:r>
              <a:rPr lang="en-US" sz="1400" dirty="0">
                <a:cs typeface="Calibri"/>
              </a:rPr>
              <a:t> of </a:t>
            </a:r>
            <a:r>
              <a:rPr lang="en-US" sz="1400" dirty="0" smtClean="0">
                <a:cs typeface="Calibri"/>
              </a:rPr>
              <a:t>experience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</a:t>
            </a:r>
            <a:r>
              <a:rPr lang="en-US" sz="1400" dirty="0" smtClean="0">
                <a:cs typeface="Calibri"/>
              </a:rPr>
              <a:t>in </a:t>
            </a:r>
            <a:r>
              <a:rPr lang="en-US" sz="1400" dirty="0">
                <a:cs typeface="Calibri"/>
              </a:rPr>
              <a:t>foreign affairs</a:t>
            </a:r>
            <a:r>
              <a:rPr lang="en-US" sz="1400" dirty="0" smtClean="0">
                <a:cs typeface="Calibri"/>
              </a:rPr>
              <a:t>.</a:t>
            </a: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9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66815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406010" y="9321913"/>
            <a:ext cx="1640840" cy="553231"/>
          </a:xfrm>
          <a:prstGeom prst="rect">
            <a:avLst/>
          </a:prstGeom>
        </p:spPr>
        <p:txBody>
          <a:bodyPr vert="horz" lIns="101882" tIns="50941" rIns="101882" bIns="50941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© 2012 QualPro</a:t>
            </a:r>
          </a:p>
        </p:txBody>
      </p:sp>
    </p:spTree>
    <p:extLst>
      <p:ext uri="{BB962C8B-B14F-4D97-AF65-F5344CB8AC3E}">
        <p14:creationId xmlns:p14="http://schemas.microsoft.com/office/powerpoint/2010/main" val="196548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8620" y="-438917"/>
            <a:ext cx="6995160" cy="1104748"/>
          </a:xfrm>
        </p:spPr>
        <p:txBody>
          <a:bodyPr>
            <a:normAutofit/>
          </a:bodyPr>
          <a:lstStyle/>
          <a:p>
            <a:r>
              <a:rPr lang="en-US" dirty="0"/>
              <a:t>ACT Vocabulary Words </a:t>
            </a: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8620" y="886042"/>
            <a:ext cx="6995160" cy="863888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chaos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n</a:t>
            </a:r>
            <a:r>
              <a:rPr lang="en-US" sz="1400" dirty="0">
                <a:cs typeface="Calibri"/>
              </a:rPr>
              <a:t>—complete confusion or disorder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 smtClean="0">
                <a:cs typeface="Calibri"/>
              </a:rPr>
              <a:t>	The </a:t>
            </a:r>
            <a:r>
              <a:rPr lang="en-US" sz="1400" i="1" dirty="0">
                <a:cs typeface="Calibri"/>
              </a:rPr>
              <a:t>chaos</a:t>
            </a:r>
            <a:r>
              <a:rPr lang="en-US" sz="1400" dirty="0">
                <a:cs typeface="Calibri"/>
              </a:rPr>
              <a:t> that occurred after the hurricane included young men overturning vehicles, </a:t>
            </a:r>
            <a:endParaRPr lang="en-US" sz="1400" dirty="0" smtClean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</a:t>
            </a:r>
            <a:r>
              <a:rPr lang="en-US" sz="1400" dirty="0" smtClean="0">
                <a:cs typeface="Calibri"/>
              </a:rPr>
              <a:t>rioting</a:t>
            </a:r>
            <a:r>
              <a:rPr lang="en-US" sz="1400" dirty="0">
                <a:cs typeface="Calibri"/>
              </a:rPr>
              <a:t>, and looting.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chronic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 err="1">
                <a:cs typeface="Calibri"/>
              </a:rPr>
              <a:t>adj</a:t>
            </a:r>
            <a:r>
              <a:rPr lang="en-US" sz="1400" dirty="0">
                <a:cs typeface="Calibri"/>
              </a:rPr>
              <a:t>—ongoing; across time. Opposite of acute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Because my sister suffers from</a:t>
            </a:r>
            <a:r>
              <a:rPr lang="en-US" sz="1400" i="1" dirty="0">
                <a:cs typeface="Calibri"/>
              </a:rPr>
              <a:t> chronic</a:t>
            </a:r>
            <a:r>
              <a:rPr lang="en-US" sz="1400" dirty="0">
                <a:cs typeface="Calibri"/>
              </a:rPr>
              <a:t> headaches, she had to give up soccer</a:t>
            </a:r>
            <a:r>
              <a:rPr lang="en-US" sz="1400" dirty="0" smtClean="0">
                <a:cs typeface="Calibri"/>
              </a:rPr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chronological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 err="1">
                <a:cs typeface="Calibri"/>
              </a:rPr>
              <a:t>adj</a:t>
            </a:r>
            <a:r>
              <a:rPr lang="en-US" sz="1400" dirty="0">
                <a:cs typeface="Calibri"/>
              </a:rPr>
              <a:t>—arranged in date or time order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Jacob’s diary provided a </a:t>
            </a:r>
            <a:r>
              <a:rPr lang="en-US" sz="1400" i="1" dirty="0">
                <a:cs typeface="Calibri"/>
              </a:rPr>
              <a:t>chronological</a:t>
            </a:r>
            <a:r>
              <a:rPr lang="en-US" sz="1400" dirty="0">
                <a:cs typeface="Calibri"/>
              </a:rPr>
              <a:t> account of his life.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 smtClean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 smtClean="0">
                <a:cs typeface="Calibri"/>
              </a:rPr>
              <a:t>cite</a:t>
            </a:r>
            <a:r>
              <a:rPr lang="en-US" sz="1400" dirty="0" smtClean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v</a:t>
            </a:r>
            <a:r>
              <a:rPr lang="en-US" sz="1400" dirty="0">
                <a:cs typeface="Calibri"/>
              </a:rPr>
              <a:t>—to show the source of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My teacher makes us </a:t>
            </a:r>
            <a:r>
              <a:rPr lang="en-US" sz="1400" i="1" dirty="0">
                <a:cs typeface="Calibri"/>
              </a:rPr>
              <a:t>cite </a:t>
            </a:r>
            <a:r>
              <a:rPr lang="en-US" sz="1400" dirty="0">
                <a:cs typeface="Calibri"/>
              </a:rPr>
              <a:t>all our sources when we write a research paper.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sym typeface="Wingdings"/>
              </a:rPr>
              <a:t></a:t>
            </a:r>
            <a:r>
              <a:rPr lang="en-US" sz="1400" dirty="0">
                <a:cs typeface="Calibri"/>
              </a:rPr>
              <a:t>Note: do not confuse with </a:t>
            </a:r>
            <a:r>
              <a:rPr lang="en-US" sz="1400" i="1" dirty="0">
                <a:cs typeface="Calibri"/>
              </a:rPr>
              <a:t>site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b="1" dirty="0" smtClean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 smtClean="0">
                <a:cs typeface="Calibri"/>
              </a:rPr>
              <a:t>coherence</a:t>
            </a:r>
            <a:r>
              <a:rPr lang="en-US" sz="1400" dirty="0" smtClean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n</a:t>
            </a:r>
            <a:r>
              <a:rPr lang="en-US" sz="1400" dirty="0">
                <a:cs typeface="Calibri"/>
              </a:rPr>
              <a:t>— logical connection and clearness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Dr. Hackney’s </a:t>
            </a:r>
            <a:r>
              <a:rPr lang="en-US" sz="1400" i="1" dirty="0">
                <a:cs typeface="Calibri"/>
              </a:rPr>
              <a:t>coherence</a:t>
            </a:r>
            <a:r>
              <a:rPr lang="en-US" sz="1400" dirty="0">
                <a:cs typeface="Calibri"/>
              </a:rPr>
              <a:t> on the witness stand caused the jury to believe her testimony</a:t>
            </a:r>
            <a:r>
              <a:rPr lang="en-US" sz="1400" dirty="0" smtClean="0">
                <a:cs typeface="Calibri"/>
              </a:rPr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coherent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 err="1">
                <a:cs typeface="Calibri"/>
              </a:rPr>
              <a:t>adj</a:t>
            </a:r>
            <a:r>
              <a:rPr lang="en-US" sz="1400" dirty="0">
                <a:cs typeface="Calibri"/>
              </a:rPr>
              <a:t>—logically connected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 smtClean="0">
                <a:cs typeface="Calibri"/>
              </a:rPr>
              <a:t>	My </a:t>
            </a:r>
            <a:r>
              <a:rPr lang="en-US" sz="1400" dirty="0">
                <a:cs typeface="Calibri"/>
              </a:rPr>
              <a:t>English teacher insists that a paragraph must include a good topic sentence and </a:t>
            </a:r>
            <a:endParaRPr lang="en-US" sz="1400" dirty="0" smtClean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</a:t>
            </a:r>
            <a:r>
              <a:rPr lang="en-US" sz="1400" dirty="0" smtClean="0">
                <a:cs typeface="Calibri"/>
              </a:rPr>
              <a:t>several </a:t>
            </a:r>
            <a:r>
              <a:rPr lang="en-US" sz="1400" dirty="0">
                <a:cs typeface="Calibri"/>
              </a:rPr>
              <a:t>coherent supporting sentences.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 smtClean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 smtClean="0">
                <a:cs typeface="Calibri"/>
              </a:rPr>
              <a:t>collaborating</a:t>
            </a:r>
            <a:r>
              <a:rPr lang="en-US" sz="1400" dirty="0" smtClean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vi</a:t>
            </a:r>
            <a:r>
              <a:rPr lang="en-US" sz="1400" dirty="0">
                <a:cs typeface="Calibri"/>
              </a:rPr>
              <a:t>—to work together with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The music, dance, and art departments are </a:t>
            </a:r>
            <a:r>
              <a:rPr lang="en-US" sz="1400" i="1" dirty="0">
                <a:cs typeface="Calibri"/>
              </a:rPr>
              <a:t>collaborating</a:t>
            </a:r>
            <a:r>
              <a:rPr lang="en-US" sz="1400" dirty="0">
                <a:cs typeface="Calibri"/>
              </a:rPr>
              <a:t> with the drama department to 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</a:t>
            </a:r>
            <a:r>
              <a:rPr lang="en-US" sz="1400" dirty="0" smtClean="0">
                <a:cs typeface="Calibri"/>
              </a:rPr>
              <a:t>produce </a:t>
            </a:r>
            <a:r>
              <a:rPr lang="en-US" sz="1400" i="1" dirty="0" smtClean="0">
                <a:cs typeface="Calibri"/>
              </a:rPr>
              <a:t>Oklahoma</a:t>
            </a:r>
            <a:r>
              <a:rPr lang="en-US" sz="1400" dirty="0" smtClean="0">
                <a:cs typeface="Calibri"/>
              </a:rPr>
              <a:t>.</a:t>
            </a: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b="1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commendable </a:t>
            </a:r>
            <a:r>
              <a:rPr lang="en-US" sz="1400" i="1" dirty="0">
                <a:cs typeface="Calibri"/>
              </a:rPr>
              <a:t>adj</a:t>
            </a:r>
            <a:r>
              <a:rPr lang="en-US" sz="1400" dirty="0">
                <a:cs typeface="Calibri"/>
              </a:rPr>
              <a:t>—worthy of praise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We want to </a:t>
            </a:r>
            <a:r>
              <a:rPr lang="en-US" sz="1400" dirty="0" smtClean="0">
                <a:cs typeface="Calibri"/>
              </a:rPr>
              <a:t>thank </a:t>
            </a:r>
            <a:r>
              <a:rPr lang="en-US" sz="1400" dirty="0">
                <a:cs typeface="Calibri"/>
              </a:rPr>
              <a:t>the </a:t>
            </a:r>
            <a:r>
              <a:rPr lang="en-US" sz="1400" dirty="0" smtClean="0">
                <a:cs typeface="Calibri"/>
              </a:rPr>
              <a:t>art department</a:t>
            </a:r>
            <a:r>
              <a:rPr lang="en-US" sz="1400" dirty="0">
                <a:cs typeface="Calibri"/>
              </a:rPr>
              <a:t>, whose </a:t>
            </a:r>
            <a:r>
              <a:rPr lang="en-US" sz="1400" i="1" dirty="0">
                <a:cs typeface="Calibri"/>
              </a:rPr>
              <a:t>commendable</a:t>
            </a:r>
            <a:r>
              <a:rPr lang="en-US" sz="1400" dirty="0">
                <a:cs typeface="Calibri"/>
              </a:rPr>
              <a:t> work made our stage look 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</a:t>
            </a:r>
            <a:r>
              <a:rPr lang="en-US" sz="1400" dirty="0" smtClean="0">
                <a:cs typeface="Calibri"/>
              </a:rPr>
              <a:t>like </a:t>
            </a:r>
            <a:r>
              <a:rPr lang="en-US" sz="1400" dirty="0">
                <a:cs typeface="Calibri"/>
              </a:rPr>
              <a:t>a </a:t>
            </a:r>
            <a:r>
              <a:rPr lang="en-US" sz="1400" dirty="0" smtClean="0">
                <a:cs typeface="Calibri"/>
              </a:rPr>
              <a:t>wide-open </a:t>
            </a:r>
            <a:r>
              <a:rPr lang="en-US" sz="1400" dirty="0">
                <a:cs typeface="Calibri"/>
              </a:rPr>
              <a:t>prairie.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b="1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compellingly </a:t>
            </a:r>
            <a:r>
              <a:rPr lang="en-US" sz="1400" i="1" dirty="0">
                <a:cs typeface="Calibri"/>
              </a:rPr>
              <a:t>adv</a:t>
            </a:r>
            <a:r>
              <a:rPr lang="en-US" sz="1400" dirty="0">
                <a:cs typeface="Calibri"/>
              </a:rPr>
              <a:t>—in a manner that causes someone to consider believing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Because Joan presented her argument so </a:t>
            </a:r>
            <a:r>
              <a:rPr lang="en-US" sz="1400" i="1" dirty="0">
                <a:cs typeface="Calibri"/>
              </a:rPr>
              <a:t>compellingly</a:t>
            </a:r>
            <a:r>
              <a:rPr lang="en-US" sz="1400" dirty="0">
                <a:cs typeface="Calibri"/>
              </a:rPr>
              <a:t>, Mom let her go on </a:t>
            </a:r>
            <a:r>
              <a:rPr lang="en-US" sz="1400" dirty="0" smtClean="0">
                <a:cs typeface="Calibri"/>
              </a:rPr>
              <a:t>spring break</a:t>
            </a:r>
            <a:r>
              <a:rPr lang="en-US" sz="1400" dirty="0">
                <a:cs typeface="Calibri"/>
              </a:rPr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concede </a:t>
            </a:r>
            <a:r>
              <a:rPr lang="en-US" sz="1400" i="1" dirty="0" err="1">
                <a:cs typeface="Calibri"/>
              </a:rPr>
              <a:t>vt</a:t>
            </a:r>
            <a:r>
              <a:rPr lang="en-US" sz="1400" dirty="0">
                <a:cs typeface="Calibri"/>
              </a:rPr>
              <a:t>—to admit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Although </a:t>
            </a:r>
            <a:r>
              <a:rPr lang="en-US" sz="1400" dirty="0" smtClean="0">
                <a:cs typeface="Calibri"/>
              </a:rPr>
              <a:t>the race was close, </a:t>
            </a:r>
            <a:r>
              <a:rPr lang="en-US" sz="1400" dirty="0">
                <a:cs typeface="Calibri"/>
              </a:rPr>
              <a:t>the losing candidate </a:t>
            </a:r>
            <a:r>
              <a:rPr lang="en-US" sz="1400" i="1" dirty="0">
                <a:cs typeface="Calibri"/>
              </a:rPr>
              <a:t>conceded </a:t>
            </a:r>
            <a:r>
              <a:rPr lang="en-US" sz="1400" dirty="0">
                <a:cs typeface="Calibri"/>
              </a:rPr>
              <a:t>defeat just before midnight.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concise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 err="1">
                <a:cs typeface="Calibri"/>
              </a:rPr>
              <a:t>adj</a:t>
            </a:r>
            <a:r>
              <a:rPr lang="en-US" sz="1400" dirty="0">
                <a:cs typeface="Calibri"/>
              </a:rPr>
              <a:t>—efficient with words; saying what needs to be said in as few words as possible.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</a:t>
            </a:r>
            <a:r>
              <a:rPr lang="en-US" sz="1400" dirty="0" smtClean="0">
                <a:cs typeface="Calibri"/>
              </a:rPr>
              <a:t>Being </a:t>
            </a:r>
            <a:r>
              <a:rPr lang="en-US" sz="1400" i="1" dirty="0" smtClean="0">
                <a:cs typeface="Calibri"/>
              </a:rPr>
              <a:t>concise</a:t>
            </a:r>
            <a:r>
              <a:rPr lang="en-US" sz="1400" dirty="0" smtClean="0">
                <a:cs typeface="Calibri"/>
              </a:rPr>
              <a:t> makes sense when </a:t>
            </a:r>
            <a:r>
              <a:rPr lang="en-US" sz="1400" dirty="0">
                <a:cs typeface="Calibri"/>
              </a:rPr>
              <a:t>sending a telegram that charges by the word.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b="1" dirty="0" smtClean="0">
              <a:cs typeface="Calibri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10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66815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406010" y="9321913"/>
            <a:ext cx="1640840" cy="553231"/>
          </a:xfrm>
          <a:prstGeom prst="rect">
            <a:avLst/>
          </a:prstGeom>
        </p:spPr>
        <p:txBody>
          <a:bodyPr vert="horz" lIns="101882" tIns="50941" rIns="101882" bIns="50941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© 2012 QualPro</a:t>
            </a:r>
          </a:p>
        </p:txBody>
      </p:sp>
    </p:spTree>
    <p:extLst>
      <p:ext uri="{BB962C8B-B14F-4D97-AF65-F5344CB8AC3E}">
        <p14:creationId xmlns:p14="http://schemas.microsoft.com/office/powerpoint/2010/main" val="308030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8620" y="-438917"/>
            <a:ext cx="6995160" cy="1104748"/>
          </a:xfrm>
        </p:spPr>
        <p:txBody>
          <a:bodyPr>
            <a:normAutofit/>
          </a:bodyPr>
          <a:lstStyle/>
          <a:p>
            <a:r>
              <a:rPr lang="en-US" dirty="0"/>
              <a:t>ACT Vocabulary Words </a:t>
            </a: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8620" y="886042"/>
            <a:ext cx="7193280" cy="863888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concrete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 err="1">
                <a:cs typeface="Calibri"/>
              </a:rPr>
              <a:t>adj</a:t>
            </a:r>
            <a:r>
              <a:rPr lang="en-US" sz="1400" dirty="0">
                <a:cs typeface="Calibri"/>
              </a:rPr>
              <a:t>—looking like something physical; representing a physical object; related to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	nature, as opposed to thought or imagination. Opposite of </a:t>
            </a:r>
            <a:r>
              <a:rPr lang="en-US" sz="1400" i="1" dirty="0">
                <a:cs typeface="Calibri"/>
              </a:rPr>
              <a:t>abstract</a:t>
            </a:r>
            <a:r>
              <a:rPr lang="en-US" sz="1400" dirty="0">
                <a:cs typeface="Calibri"/>
              </a:rPr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Most people believe </a:t>
            </a:r>
            <a:r>
              <a:rPr lang="en-US" sz="1400" i="1" dirty="0">
                <a:cs typeface="Calibri"/>
              </a:rPr>
              <a:t>concrete</a:t>
            </a:r>
            <a:r>
              <a:rPr lang="en-US" sz="1400" dirty="0">
                <a:cs typeface="Calibri"/>
              </a:rPr>
              <a:t> evidence more than they believe gossip</a:t>
            </a:r>
            <a:r>
              <a:rPr lang="en-US" sz="1400" dirty="0" smtClean="0">
                <a:cs typeface="Calibri"/>
              </a:rPr>
              <a:t>.</a:t>
            </a:r>
            <a:endParaRPr lang="en-US" sz="1400" b="1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condescension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n</a:t>
            </a:r>
            <a:r>
              <a:rPr lang="en-US" sz="1400" dirty="0">
                <a:cs typeface="Calibri"/>
              </a:rPr>
              <a:t>—the act of lowering oneself to do something considered too “low”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The movie star acted with </a:t>
            </a:r>
            <a:r>
              <a:rPr lang="en-US" sz="1400" i="1" dirty="0">
                <a:cs typeface="Calibri"/>
              </a:rPr>
              <a:t>condescension</a:t>
            </a:r>
            <a:r>
              <a:rPr lang="en-US" sz="1400" dirty="0">
                <a:cs typeface="Calibri"/>
              </a:rPr>
              <a:t> to her old school chums, who had known her 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</a:t>
            </a:r>
            <a:r>
              <a:rPr lang="en-US" sz="1400" dirty="0" smtClean="0">
                <a:cs typeface="Calibri"/>
              </a:rPr>
              <a:t>when </a:t>
            </a:r>
            <a:r>
              <a:rPr lang="en-US" sz="1400" dirty="0">
                <a:cs typeface="Calibri"/>
              </a:rPr>
              <a:t>she was a second-string basketball </a:t>
            </a:r>
            <a:r>
              <a:rPr lang="en-US" sz="1400" dirty="0" smtClean="0">
                <a:cs typeface="Calibri"/>
              </a:rPr>
              <a:t>player.</a:t>
            </a: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confer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vi</a:t>
            </a:r>
            <a:r>
              <a:rPr lang="en-US" sz="1400" dirty="0">
                <a:cs typeface="Calibri"/>
              </a:rPr>
              <a:t>—to talk with on a particular subject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After the coach </a:t>
            </a:r>
            <a:r>
              <a:rPr lang="en-US" sz="1400" i="1" dirty="0">
                <a:cs typeface="Calibri"/>
              </a:rPr>
              <a:t>conferred</a:t>
            </a:r>
            <a:r>
              <a:rPr lang="en-US" sz="1400" dirty="0">
                <a:cs typeface="Calibri"/>
              </a:rPr>
              <a:t> with the referee, he took Calvin out of the game.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b="1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conformity </a:t>
            </a:r>
            <a:r>
              <a:rPr lang="en-US" sz="1400" i="1" dirty="0">
                <a:cs typeface="Calibri"/>
              </a:rPr>
              <a:t>n</a:t>
            </a:r>
            <a:r>
              <a:rPr lang="en-US" sz="1400" dirty="0">
                <a:cs typeface="Calibri"/>
              </a:rPr>
              <a:t>—the act of going along with what everybody else is doing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The rule at my school is </a:t>
            </a:r>
            <a:r>
              <a:rPr lang="en-US" sz="1400" i="1" dirty="0">
                <a:cs typeface="Calibri"/>
              </a:rPr>
              <a:t>conformity</a:t>
            </a:r>
            <a:r>
              <a:rPr lang="en-US" sz="1400" dirty="0">
                <a:cs typeface="Calibri"/>
              </a:rPr>
              <a:t> for the first three years, then everyone </a:t>
            </a:r>
            <a:r>
              <a:rPr lang="en-US" sz="1400" dirty="0" smtClean="0">
                <a:cs typeface="Calibri"/>
              </a:rPr>
              <a:t>dresses </a:t>
            </a: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</a:t>
            </a:r>
            <a:r>
              <a:rPr lang="en-US" sz="1400" dirty="0" smtClean="0">
                <a:cs typeface="Calibri"/>
              </a:rPr>
              <a:t>as they please.</a:t>
            </a: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connote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 err="1">
                <a:cs typeface="Calibri"/>
              </a:rPr>
              <a:t>vt</a:t>
            </a:r>
            <a:r>
              <a:rPr lang="en-US" sz="1400" dirty="0">
                <a:cs typeface="Calibri"/>
              </a:rPr>
              <a:t>—to cause to think about, as opposed to plainly stating. Opposite of </a:t>
            </a:r>
            <a:r>
              <a:rPr lang="en-US" sz="1400" i="1" dirty="0">
                <a:cs typeface="Calibri"/>
              </a:rPr>
              <a:t>denote</a:t>
            </a:r>
            <a:r>
              <a:rPr lang="en-US" sz="1400" dirty="0">
                <a:cs typeface="Calibri"/>
              </a:rPr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To many people, country music </a:t>
            </a:r>
            <a:r>
              <a:rPr lang="en-US" sz="1400" i="1" dirty="0">
                <a:cs typeface="Calibri"/>
              </a:rPr>
              <a:t>connotes</a:t>
            </a:r>
            <a:r>
              <a:rPr lang="en-US" sz="1400" dirty="0">
                <a:cs typeface="Calibri"/>
              </a:rPr>
              <a:t> cowboy boots, glittery clothes, and </a:t>
            </a:r>
            <a:r>
              <a:rPr lang="en-US" sz="1400" dirty="0" err="1">
                <a:cs typeface="Calibri"/>
              </a:rPr>
              <a:t>twangy</a:t>
            </a:r>
            <a:r>
              <a:rPr lang="en-US" sz="1400" dirty="0">
                <a:cs typeface="Calibri"/>
              </a:rPr>
              <a:t> </a:t>
            </a:r>
            <a:r>
              <a:rPr lang="en-US" sz="1400" dirty="0" smtClean="0">
                <a:cs typeface="Calibri"/>
              </a:rPr>
              <a:t>voices.</a:t>
            </a: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b="1" dirty="0" smtClean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 smtClean="0">
                <a:cs typeface="Calibri"/>
              </a:rPr>
              <a:t>consequence</a:t>
            </a:r>
            <a:r>
              <a:rPr lang="en-US" sz="1400" dirty="0" smtClean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n</a:t>
            </a:r>
            <a:r>
              <a:rPr lang="en-US" sz="1400" dirty="0">
                <a:cs typeface="Calibri"/>
              </a:rPr>
              <a:t>—result; what follows due to something that went before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The </a:t>
            </a:r>
            <a:r>
              <a:rPr lang="en-US" sz="1400" i="1" dirty="0">
                <a:cs typeface="Calibri"/>
              </a:rPr>
              <a:t>consequence</a:t>
            </a:r>
            <a:r>
              <a:rPr lang="en-US" sz="1400" dirty="0">
                <a:cs typeface="Calibri"/>
              </a:rPr>
              <a:t> of going overboard with your credit card is a mountain of debts.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b="1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consequently </a:t>
            </a:r>
            <a:r>
              <a:rPr lang="en-US" sz="1400" i="1" dirty="0">
                <a:cs typeface="Calibri"/>
              </a:rPr>
              <a:t>adv</a:t>
            </a:r>
            <a:r>
              <a:rPr lang="en-US" sz="1400" dirty="0">
                <a:cs typeface="Calibri"/>
              </a:rPr>
              <a:t>—as a result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We have had little rain this summer; </a:t>
            </a:r>
            <a:r>
              <a:rPr lang="en-US" sz="1400" i="1" dirty="0">
                <a:cs typeface="Calibri"/>
              </a:rPr>
              <a:t>consequently</a:t>
            </a:r>
            <a:r>
              <a:rPr lang="en-US" sz="1400" dirty="0">
                <a:cs typeface="Calibri"/>
              </a:rPr>
              <a:t>, many crops are drying up.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 smtClean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consistent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adj</a:t>
            </a:r>
            <a:r>
              <a:rPr lang="en-US" sz="1400" dirty="0">
                <a:cs typeface="Calibri"/>
              </a:rPr>
              <a:t>—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1. the same throughout; fair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Old Man Turner is mean, but at least he’s </a:t>
            </a:r>
            <a:r>
              <a:rPr lang="en-US" sz="1400" i="1" dirty="0">
                <a:cs typeface="Calibri"/>
              </a:rPr>
              <a:t>consistent</a:t>
            </a:r>
            <a:r>
              <a:rPr lang="en-US" sz="1400" dirty="0">
                <a:cs typeface="Calibri"/>
              </a:rPr>
              <a:t>; he yells at everybody.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2. in harmony; having the same principles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The kids’ new club rules are </a:t>
            </a:r>
            <a:r>
              <a:rPr lang="en-US" sz="1400" i="1" dirty="0">
                <a:cs typeface="Calibri"/>
              </a:rPr>
              <a:t>consistent </a:t>
            </a:r>
            <a:r>
              <a:rPr lang="en-US" sz="1400" dirty="0">
                <a:cs typeface="Calibri"/>
              </a:rPr>
              <a:t>with the Constitution.	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contemporary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n</a:t>
            </a:r>
            <a:r>
              <a:rPr lang="en-US" sz="1400" dirty="0">
                <a:cs typeface="Calibri"/>
              </a:rPr>
              <a:t>—someone who lived at the same time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Napoleon and Jane Austen were </a:t>
            </a:r>
            <a:r>
              <a:rPr lang="en-US" sz="1400" i="1" dirty="0">
                <a:cs typeface="Calibri"/>
              </a:rPr>
              <a:t>contemporaries</a:t>
            </a:r>
            <a:r>
              <a:rPr lang="en-US" sz="1400" dirty="0">
                <a:cs typeface="Calibri"/>
              </a:rPr>
              <a:t>, but I don’t think they ever met.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context</a:t>
            </a:r>
            <a:r>
              <a:rPr lang="en-US" sz="1400" dirty="0">
                <a:cs typeface="Calibri"/>
              </a:rPr>
              <a:t>  </a:t>
            </a:r>
            <a:r>
              <a:rPr lang="en-US" sz="1400" i="1" dirty="0">
                <a:cs typeface="Calibri"/>
              </a:rPr>
              <a:t>n</a:t>
            </a:r>
            <a:r>
              <a:rPr lang="en-US" sz="1400" dirty="0">
                <a:cs typeface="Calibri"/>
              </a:rPr>
              <a:t>—the sentence that surround the words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Depending on the </a:t>
            </a:r>
            <a:r>
              <a:rPr lang="en-US" sz="1400" i="1" dirty="0">
                <a:cs typeface="Calibri"/>
              </a:rPr>
              <a:t>context</a:t>
            </a:r>
            <a:r>
              <a:rPr lang="en-US" sz="1400" dirty="0">
                <a:cs typeface="Calibri"/>
              </a:rPr>
              <a:t>, a “run” may be a point in baseball or a tear in a </a:t>
            </a:r>
            <a:r>
              <a:rPr lang="en-US" sz="1400" dirty="0" smtClean="0">
                <a:cs typeface="Calibri"/>
              </a:rPr>
              <a:t>woman’s 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 smtClean="0">
                <a:cs typeface="Calibri"/>
              </a:rPr>
              <a:t>	stocking.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b="1" dirty="0" smtClean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 smtClean="0">
                <a:cs typeface="Calibri"/>
              </a:rPr>
              <a:t>controversial</a:t>
            </a:r>
            <a:r>
              <a:rPr lang="en-US" sz="1400" dirty="0" smtClean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adj</a:t>
            </a:r>
            <a:r>
              <a:rPr lang="en-US" sz="1400" dirty="0">
                <a:cs typeface="Calibri"/>
              </a:rPr>
              <a:t>—causing much discussion or scandal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Letting </a:t>
            </a:r>
            <a:r>
              <a:rPr lang="en-US" sz="1400" dirty="0" smtClean="0">
                <a:cs typeface="Calibri"/>
              </a:rPr>
              <a:t>eighteen-</a:t>
            </a:r>
            <a:r>
              <a:rPr lang="en-US" sz="1400" dirty="0">
                <a:cs typeface="Calibri"/>
              </a:rPr>
              <a:t>year-old soldiers drink alcohol is still </a:t>
            </a:r>
            <a:r>
              <a:rPr lang="en-US" sz="1400" i="1" dirty="0">
                <a:cs typeface="Calibri"/>
              </a:rPr>
              <a:t>controversial</a:t>
            </a:r>
            <a:r>
              <a:rPr lang="en-US" sz="1400" dirty="0">
                <a:cs typeface="Calibri"/>
              </a:rPr>
              <a:t>; they can give </a:t>
            </a:r>
            <a:r>
              <a:rPr lang="en-US" sz="1400" dirty="0" smtClean="0">
                <a:cs typeface="Calibri"/>
              </a:rPr>
              <a:t>their</a:t>
            </a: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lives for their country, but they can’t buy a drink to celebrate a victory.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11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66815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406010" y="9321913"/>
            <a:ext cx="1640840" cy="553231"/>
          </a:xfrm>
          <a:prstGeom prst="rect">
            <a:avLst/>
          </a:prstGeom>
        </p:spPr>
        <p:txBody>
          <a:bodyPr vert="horz" lIns="101882" tIns="50941" rIns="101882" bIns="50941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© 2012 QualPro</a:t>
            </a:r>
          </a:p>
        </p:txBody>
      </p:sp>
    </p:spTree>
    <p:extLst>
      <p:ext uri="{BB962C8B-B14F-4D97-AF65-F5344CB8AC3E}">
        <p14:creationId xmlns:p14="http://schemas.microsoft.com/office/powerpoint/2010/main" val="151406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8620" y="-438917"/>
            <a:ext cx="6995160" cy="1104748"/>
          </a:xfrm>
        </p:spPr>
        <p:txBody>
          <a:bodyPr>
            <a:normAutofit/>
          </a:bodyPr>
          <a:lstStyle/>
          <a:p>
            <a:r>
              <a:rPr lang="en-US" dirty="0"/>
              <a:t>ACT Vocabulary Words </a:t>
            </a: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8620" y="886042"/>
            <a:ext cx="6995160" cy="863888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conversely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 err="1">
                <a:cs typeface="Calibri"/>
              </a:rPr>
              <a:t>adv</a:t>
            </a:r>
            <a:r>
              <a:rPr lang="en-US" sz="1400" dirty="0">
                <a:cs typeface="Calibri"/>
              </a:rPr>
              <a:t>—in the opposite order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Mom always puts milk first, then butter, then eggs in the refrigerator; </a:t>
            </a:r>
            <a:r>
              <a:rPr lang="en-US" sz="1400" i="1" dirty="0">
                <a:cs typeface="Calibri"/>
              </a:rPr>
              <a:t>conversely</a:t>
            </a:r>
            <a:r>
              <a:rPr lang="en-US" sz="1400" dirty="0">
                <a:cs typeface="Calibri"/>
              </a:rPr>
              <a:t>, she 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</a:t>
            </a:r>
            <a:r>
              <a:rPr lang="en-US" sz="1400" dirty="0" smtClean="0">
                <a:cs typeface="Calibri"/>
              </a:rPr>
              <a:t>always </a:t>
            </a:r>
            <a:r>
              <a:rPr lang="en-US" sz="1400" dirty="0">
                <a:cs typeface="Calibri"/>
              </a:rPr>
              <a:t>removes eggs first, then butter, then milk.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convey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 err="1">
                <a:cs typeface="Calibri"/>
              </a:rPr>
              <a:t>vt</a:t>
            </a:r>
            <a:r>
              <a:rPr lang="en-US" sz="1400" dirty="0">
                <a:cs typeface="Calibri"/>
              </a:rPr>
              <a:t>—to make known; to serve as a means of communication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By his tears, </a:t>
            </a:r>
            <a:r>
              <a:rPr lang="en-US" sz="1400" dirty="0" err="1">
                <a:cs typeface="Calibri"/>
              </a:rPr>
              <a:t>DeShawn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conveyed</a:t>
            </a:r>
            <a:r>
              <a:rPr lang="en-US" sz="1400" dirty="0">
                <a:cs typeface="Calibri"/>
              </a:rPr>
              <a:t> that the movie touched his heart.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correlate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 err="1">
                <a:cs typeface="Calibri"/>
              </a:rPr>
              <a:t>vt</a:t>
            </a:r>
            <a:r>
              <a:rPr lang="en-US" sz="1400" dirty="0">
                <a:cs typeface="Calibri"/>
              </a:rPr>
              <a:t>—to show how one thing relates to another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My favorite teacher can </a:t>
            </a:r>
            <a:r>
              <a:rPr lang="en-US" sz="1400" i="1" dirty="0">
                <a:cs typeface="Calibri"/>
              </a:rPr>
              <a:t>correlate</a:t>
            </a:r>
            <a:r>
              <a:rPr lang="en-US" sz="1400" dirty="0">
                <a:cs typeface="Calibri"/>
              </a:rPr>
              <a:t> what students like with what they need to learn.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b="1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cosmopolitan </a:t>
            </a:r>
            <a:r>
              <a:rPr lang="en-US" sz="1400" i="1" dirty="0" err="1">
                <a:cs typeface="Calibri"/>
              </a:rPr>
              <a:t>adj</a:t>
            </a:r>
            <a:r>
              <a:rPr lang="en-US" sz="1400" dirty="0">
                <a:cs typeface="Calibri"/>
              </a:rPr>
              <a:t>—worldly; educated in the ways of the world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Adding options like salsa, guacamole, and mushrooms gave Uncle Larry’s hot dog stand a 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</a:t>
            </a:r>
            <a:r>
              <a:rPr lang="en-US" sz="1400" i="1" dirty="0" smtClean="0">
                <a:cs typeface="Calibri"/>
              </a:rPr>
              <a:t>cosmopolitan</a:t>
            </a:r>
            <a:r>
              <a:rPr lang="en-US" sz="1400" dirty="0" smtClean="0">
                <a:cs typeface="Calibri"/>
              </a:rPr>
              <a:t> </a:t>
            </a:r>
            <a:r>
              <a:rPr lang="en-US" sz="1400" dirty="0">
                <a:cs typeface="Calibri"/>
              </a:rPr>
              <a:t>air.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b="1" dirty="0" smtClean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 smtClean="0">
                <a:cs typeface="Calibri"/>
              </a:rPr>
              <a:t>counter</a:t>
            </a:r>
            <a:r>
              <a:rPr lang="en-US" sz="1400" dirty="0" smtClean="0">
                <a:cs typeface="Calibri"/>
              </a:rPr>
              <a:t>  </a:t>
            </a:r>
            <a:r>
              <a:rPr lang="en-US" sz="1400" i="1" dirty="0">
                <a:cs typeface="Calibri"/>
              </a:rPr>
              <a:t>vt</a:t>
            </a:r>
            <a:r>
              <a:rPr lang="en-US" sz="1400" dirty="0">
                <a:cs typeface="Calibri"/>
              </a:rPr>
              <a:t>—to oppose in response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When my brother said I didn’t know everything, I </a:t>
            </a:r>
            <a:r>
              <a:rPr lang="en-US" sz="1400" i="1" dirty="0">
                <a:cs typeface="Calibri"/>
              </a:rPr>
              <a:t>countered</a:t>
            </a:r>
            <a:r>
              <a:rPr lang="en-US" sz="1400" dirty="0">
                <a:cs typeface="Calibri"/>
              </a:rPr>
              <a:t> with, “Neither do you!</a:t>
            </a:r>
            <a:r>
              <a:rPr lang="en-US" sz="1400" dirty="0" smtClean="0">
                <a:cs typeface="Calibri"/>
              </a:rPr>
              <a:t>”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criterion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n</a:t>
            </a:r>
            <a:r>
              <a:rPr lang="en-US" sz="1400" dirty="0">
                <a:cs typeface="Calibri"/>
              </a:rPr>
              <a:t>—a standard or reason for judgment.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Bubba’s </a:t>
            </a:r>
            <a:r>
              <a:rPr lang="en-US" sz="1400" i="1" dirty="0">
                <a:cs typeface="Calibri"/>
              </a:rPr>
              <a:t>criterion </a:t>
            </a:r>
            <a:r>
              <a:rPr lang="en-US" sz="1400" dirty="0">
                <a:cs typeface="Calibri"/>
              </a:rPr>
              <a:t>for a good car is a teeth-rattling sound system, but Brad’s </a:t>
            </a:r>
            <a:r>
              <a:rPr lang="en-US" sz="1400" i="1" dirty="0">
                <a:cs typeface="Calibri"/>
              </a:rPr>
              <a:t>criteria</a:t>
            </a:r>
            <a:r>
              <a:rPr lang="en-US" sz="1400" dirty="0">
                <a:cs typeface="Calibri"/>
              </a:rPr>
              <a:t> are 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</a:t>
            </a:r>
            <a:r>
              <a:rPr lang="en-US" sz="1400" dirty="0" smtClean="0">
                <a:cs typeface="Calibri"/>
              </a:rPr>
              <a:t>good </a:t>
            </a:r>
            <a:r>
              <a:rPr lang="en-US" sz="1400" dirty="0">
                <a:cs typeface="Calibri"/>
              </a:rPr>
              <a:t>mileage, rapid acceleration, and a color that matches his eyes. 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sym typeface="Wingdings"/>
              </a:rPr>
              <a:t></a:t>
            </a:r>
            <a:r>
              <a:rPr lang="en-US" sz="1400" dirty="0" smtClean="0">
                <a:cs typeface="Calibri"/>
              </a:rPr>
              <a:t>Note</a:t>
            </a:r>
            <a:r>
              <a:rPr lang="en-US" sz="1400" dirty="0">
                <a:cs typeface="Calibri"/>
              </a:rPr>
              <a:t>: the plural is </a:t>
            </a:r>
            <a:r>
              <a:rPr lang="en-US" sz="1400" i="1" dirty="0">
                <a:cs typeface="Calibri"/>
              </a:rPr>
              <a:t>criteria</a:t>
            </a:r>
            <a:r>
              <a:rPr lang="en-US" sz="1400" dirty="0">
                <a:cs typeface="Calibri"/>
              </a:rPr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cryptic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adj</a:t>
            </a:r>
            <a:r>
              <a:rPr lang="en-US" sz="1400" dirty="0">
                <a:cs typeface="Calibri"/>
              </a:rPr>
              <a:t>—with a hidden meaning (its root word is crypt, meaning “hiding place”) 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Because </a:t>
            </a:r>
            <a:r>
              <a:rPr lang="en-US" sz="1400" dirty="0" smtClean="0">
                <a:cs typeface="Calibri"/>
              </a:rPr>
              <a:t>Beth </a:t>
            </a:r>
            <a:r>
              <a:rPr lang="en-US" sz="1400" dirty="0">
                <a:cs typeface="Calibri"/>
              </a:rPr>
              <a:t>always gives me a </a:t>
            </a:r>
            <a:r>
              <a:rPr lang="en-US" sz="1400" i="1" dirty="0">
                <a:cs typeface="Calibri"/>
              </a:rPr>
              <a:t>cryptic</a:t>
            </a:r>
            <a:r>
              <a:rPr lang="en-US" sz="1400" dirty="0">
                <a:cs typeface="Calibri"/>
              </a:rPr>
              <a:t> answer, I’m never sure what she wants.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daunting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adj</a:t>
            </a:r>
            <a:r>
              <a:rPr lang="en-US" sz="1400" dirty="0">
                <a:cs typeface="Calibri"/>
              </a:rPr>
              <a:t>—big or scary enough to make a person think twice before going ahead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</a:t>
            </a:r>
            <a:r>
              <a:rPr lang="en-US" sz="1400" dirty="0" smtClean="0">
                <a:cs typeface="Calibri"/>
              </a:rPr>
              <a:t>Nichole </a:t>
            </a:r>
            <a:r>
              <a:rPr lang="en-US" sz="1400" dirty="0">
                <a:cs typeface="Calibri"/>
              </a:rPr>
              <a:t>had a </a:t>
            </a:r>
            <a:r>
              <a:rPr lang="en-US" sz="1400" i="1" dirty="0">
                <a:cs typeface="Calibri"/>
              </a:rPr>
              <a:t>daunting</a:t>
            </a:r>
            <a:r>
              <a:rPr lang="en-US" sz="1400" dirty="0">
                <a:cs typeface="Calibri"/>
              </a:rPr>
              <a:t> amount of homework, but she finished it before 9:00.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defiantly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adv</a:t>
            </a:r>
            <a:r>
              <a:rPr lang="en-US" sz="1400" dirty="0">
                <a:cs typeface="Calibri"/>
              </a:rPr>
              <a:t>—with an oppositional attitude. 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Patrick Henry </a:t>
            </a:r>
            <a:r>
              <a:rPr lang="en-US" sz="1400" i="1" dirty="0">
                <a:cs typeface="Calibri"/>
              </a:rPr>
              <a:t>defiantly</a:t>
            </a:r>
            <a:r>
              <a:rPr lang="en-US" sz="1400" dirty="0">
                <a:cs typeface="Calibri"/>
              </a:rPr>
              <a:t> said, “Give me liberty or give me death.”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sym typeface="Wingdings"/>
              </a:rPr>
              <a:t></a:t>
            </a:r>
            <a:r>
              <a:rPr lang="en-US" sz="1400" dirty="0" smtClean="0">
                <a:cs typeface="Calibri"/>
              </a:rPr>
              <a:t>Note</a:t>
            </a:r>
            <a:r>
              <a:rPr lang="en-US" sz="1400" dirty="0">
                <a:cs typeface="Calibri"/>
              </a:rPr>
              <a:t>: do not confuse with </a:t>
            </a:r>
            <a:r>
              <a:rPr lang="en-US" sz="1400" i="1" dirty="0">
                <a:cs typeface="Calibri"/>
              </a:rPr>
              <a:t>definitely</a:t>
            </a:r>
            <a:r>
              <a:rPr lang="en-US" sz="1400" dirty="0">
                <a:cs typeface="Calibri"/>
              </a:rPr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definitive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adj</a:t>
            </a:r>
            <a:r>
              <a:rPr lang="en-US" sz="1400" dirty="0">
                <a:cs typeface="Calibri"/>
              </a:rPr>
              <a:t>—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1. the qualities that make something what it is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The quarterback’s</a:t>
            </a:r>
            <a:r>
              <a:rPr lang="en-US" sz="1400" i="1" dirty="0">
                <a:cs typeface="Calibri"/>
              </a:rPr>
              <a:t> definitive </a:t>
            </a:r>
            <a:r>
              <a:rPr lang="en-US" sz="1400" dirty="0">
                <a:cs typeface="Calibri"/>
              </a:rPr>
              <a:t>coordination earned him a full scholarship.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2. the most nearly complete and accurate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In Myra’s family, her mother’s rules are the </a:t>
            </a:r>
            <a:r>
              <a:rPr lang="en-US" sz="1400" i="1" dirty="0">
                <a:cs typeface="Calibri"/>
              </a:rPr>
              <a:t>definitive</a:t>
            </a:r>
            <a:r>
              <a:rPr lang="en-US" sz="1400" dirty="0">
                <a:cs typeface="Calibri"/>
              </a:rPr>
              <a:t> rules.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sym typeface="Wingdings"/>
              </a:rPr>
              <a:t></a:t>
            </a:r>
            <a:r>
              <a:rPr lang="en-US" sz="1400" dirty="0" smtClean="0">
                <a:cs typeface="Calibri"/>
              </a:rPr>
              <a:t>Note</a:t>
            </a:r>
            <a:r>
              <a:rPr lang="en-US" sz="1400" dirty="0">
                <a:cs typeface="Calibri"/>
              </a:rPr>
              <a:t>: do not confuse with </a:t>
            </a:r>
            <a:r>
              <a:rPr lang="en-US" sz="1400" i="1" dirty="0" smtClean="0">
                <a:cs typeface="Calibri"/>
              </a:rPr>
              <a:t>definite</a:t>
            </a:r>
            <a:r>
              <a:rPr lang="en-US" sz="1400" dirty="0" smtClean="0">
                <a:cs typeface="Calibri"/>
              </a:rPr>
              <a:t>.</a:t>
            </a:r>
            <a:endParaRPr lang="en-US" sz="1400" dirty="0">
              <a:cs typeface="Calibri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12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66815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406010" y="9321913"/>
            <a:ext cx="1640840" cy="553231"/>
          </a:xfrm>
          <a:prstGeom prst="rect">
            <a:avLst/>
          </a:prstGeom>
        </p:spPr>
        <p:txBody>
          <a:bodyPr vert="horz" lIns="101882" tIns="50941" rIns="101882" bIns="50941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© 2012 QualPro</a:t>
            </a:r>
          </a:p>
        </p:txBody>
      </p:sp>
    </p:spTree>
    <p:extLst>
      <p:ext uri="{BB962C8B-B14F-4D97-AF65-F5344CB8AC3E}">
        <p14:creationId xmlns:p14="http://schemas.microsoft.com/office/powerpoint/2010/main" val="411225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8620" y="-438917"/>
            <a:ext cx="6995160" cy="1104748"/>
          </a:xfrm>
        </p:spPr>
        <p:txBody>
          <a:bodyPr>
            <a:normAutofit/>
          </a:bodyPr>
          <a:lstStyle/>
          <a:p>
            <a:r>
              <a:rPr lang="en-US" dirty="0"/>
              <a:t>ACT Vocabulary Words </a:t>
            </a: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8620" y="886042"/>
            <a:ext cx="6995160" cy="863888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delete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 err="1">
                <a:cs typeface="Calibri"/>
              </a:rPr>
              <a:t>vt</a:t>
            </a:r>
            <a:r>
              <a:rPr lang="en-US" sz="1400" dirty="0">
                <a:cs typeface="Calibri"/>
              </a:rPr>
              <a:t>—to take out; remove (said of words)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To make sure the handout of the Pledge of Allegiance was perfect, Gilda told Fred to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i="1" dirty="0">
                <a:cs typeface="Calibri"/>
              </a:rPr>
              <a:t>	</a:t>
            </a:r>
            <a:r>
              <a:rPr lang="en-US" sz="1400" i="1" dirty="0" smtClean="0">
                <a:cs typeface="Calibri"/>
              </a:rPr>
              <a:t>delete</a:t>
            </a:r>
            <a:r>
              <a:rPr lang="en-US" sz="1400" dirty="0" smtClean="0">
                <a:cs typeface="Calibri"/>
              </a:rPr>
              <a:t> </a:t>
            </a:r>
            <a:r>
              <a:rPr lang="en-US" sz="1400" dirty="0">
                <a:cs typeface="Calibri"/>
              </a:rPr>
              <a:t>“Richard Stands” and write “which it stands” instead.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deletion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>
                <a:cs typeface="Calibri"/>
              </a:rPr>
              <a:t>n</a:t>
            </a:r>
            <a:r>
              <a:rPr lang="en-US" sz="1400" dirty="0">
                <a:cs typeface="Calibri"/>
              </a:rPr>
              <a:t>—the act of marking something out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The boss made so many </a:t>
            </a:r>
            <a:r>
              <a:rPr lang="en-US" sz="1400" i="1" dirty="0">
                <a:cs typeface="Calibri"/>
              </a:rPr>
              <a:t>deletions</a:t>
            </a:r>
            <a:r>
              <a:rPr lang="en-US" sz="1400" dirty="0">
                <a:cs typeface="Calibri"/>
              </a:rPr>
              <a:t> that it would have been easier for me to start over.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denote</a:t>
            </a:r>
            <a:r>
              <a:rPr lang="en-US" sz="1400" dirty="0">
                <a:cs typeface="Calibri"/>
              </a:rPr>
              <a:t> </a:t>
            </a:r>
            <a:r>
              <a:rPr lang="en-US" sz="1400" dirty="0" err="1">
                <a:cs typeface="Calibri"/>
              </a:rPr>
              <a:t>vt</a:t>
            </a:r>
            <a:r>
              <a:rPr lang="en-US" sz="1400" dirty="0">
                <a:cs typeface="Calibri"/>
              </a:rPr>
              <a:t>—to state plainly; to give an exact meaning. Opposite of </a:t>
            </a:r>
            <a:r>
              <a:rPr lang="en-US" sz="1400" i="1" dirty="0">
                <a:cs typeface="Calibri"/>
              </a:rPr>
              <a:t>connote</a:t>
            </a:r>
            <a:r>
              <a:rPr lang="en-US" sz="1400" dirty="0">
                <a:cs typeface="Calibri"/>
              </a:rPr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The “six-pack” my sister’s computer date bragged about was actually what it denoted—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</a:t>
            </a:r>
            <a:r>
              <a:rPr lang="en-US" sz="1400" dirty="0" smtClean="0">
                <a:cs typeface="Calibri"/>
              </a:rPr>
              <a:t>a </a:t>
            </a:r>
            <a:r>
              <a:rPr lang="en-US" sz="1400" dirty="0">
                <a:cs typeface="Calibri"/>
              </a:rPr>
              <a:t>half-dozen cans of Pepsi, not a muscular abdomen!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b="1" dirty="0">
                <a:cs typeface="Calibri"/>
              </a:rPr>
              <a:t>derive</a:t>
            </a:r>
            <a:r>
              <a:rPr lang="en-US" sz="1400" dirty="0">
                <a:cs typeface="Calibri"/>
              </a:rPr>
              <a:t> </a:t>
            </a:r>
            <a:r>
              <a:rPr lang="en-US" sz="1400" i="1" dirty="0" err="1">
                <a:cs typeface="Calibri"/>
              </a:rPr>
              <a:t>vt</a:t>
            </a:r>
            <a:r>
              <a:rPr lang="en-US" sz="1400" dirty="0">
                <a:cs typeface="Calibri"/>
              </a:rPr>
              <a:t>—to arrive at by computing or thinking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r>
              <a:rPr lang="en-US" sz="1400" dirty="0">
                <a:cs typeface="Calibri"/>
              </a:rPr>
              <a:t>	My big sister </a:t>
            </a:r>
            <a:r>
              <a:rPr lang="en-US" sz="1400" i="1" dirty="0">
                <a:cs typeface="Calibri"/>
              </a:rPr>
              <a:t>derives</a:t>
            </a:r>
            <a:r>
              <a:rPr lang="en-US" sz="1400" dirty="0">
                <a:cs typeface="Calibri"/>
              </a:rPr>
              <a:t> a lot of pleasure from watching my brother and me arguing.</a:t>
            </a:r>
          </a:p>
          <a:p>
            <a:pPr marL="0" indent="0">
              <a:spcBef>
                <a:spcPts val="0"/>
              </a:spcBef>
              <a:buNone/>
              <a:tabLst>
                <a:tab pos="339725" algn="l"/>
                <a:tab pos="1033463" algn="l"/>
              </a:tabLst>
            </a:pPr>
            <a:endParaRPr lang="en-US" sz="14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deterrence </a:t>
            </a:r>
            <a:r>
              <a:rPr lang="en-US" sz="1400" i="1" dirty="0"/>
              <a:t>n</a:t>
            </a:r>
            <a:r>
              <a:rPr lang="en-US" sz="1400" dirty="0"/>
              <a:t>—something that keeps people from doing something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All those thorns provide </a:t>
            </a:r>
            <a:r>
              <a:rPr lang="en-US" sz="1400" i="1" dirty="0"/>
              <a:t>deterrence</a:t>
            </a:r>
            <a:r>
              <a:rPr lang="en-US" sz="1400" dirty="0"/>
              <a:t> against the theft of Mrs. Lorrimer’s prize roses.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detached</a:t>
            </a:r>
            <a:r>
              <a:rPr lang="en-US" sz="1400" dirty="0"/>
              <a:t> </a:t>
            </a:r>
            <a:r>
              <a:rPr lang="en-US" sz="1400" i="1" dirty="0"/>
              <a:t>adj</a:t>
            </a:r>
            <a:r>
              <a:rPr lang="en-US" sz="1400" dirty="0"/>
              <a:t>—neither on one side nor the other; objective; without bias; not “attached” </a:t>
            </a:r>
            <a:r>
              <a:rPr lang="en-US" sz="1400" dirty="0" smtClean="0"/>
              <a:t>to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	</a:t>
            </a:r>
            <a:r>
              <a:rPr lang="en-US" sz="1400" dirty="0" smtClean="0"/>
              <a:t>one side </a:t>
            </a:r>
            <a:r>
              <a:rPr lang="en-US" sz="1400" dirty="0"/>
              <a:t>of an argument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policeman’s </a:t>
            </a:r>
            <a:r>
              <a:rPr lang="en-US" sz="1400" i="1" dirty="0"/>
              <a:t>detached</a:t>
            </a:r>
            <a:r>
              <a:rPr lang="en-US" sz="1400" dirty="0"/>
              <a:t> attitude made me believe he was listening to me fairly.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deterrence </a:t>
            </a:r>
            <a:r>
              <a:rPr lang="en-US" sz="1400" i="1" dirty="0"/>
              <a:t>n</a:t>
            </a:r>
            <a:r>
              <a:rPr lang="en-US" sz="1400" dirty="0"/>
              <a:t>—something that keeps people from doing something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All those thorns provide </a:t>
            </a:r>
            <a:r>
              <a:rPr lang="en-US" sz="1400" i="1" dirty="0"/>
              <a:t>deterrence</a:t>
            </a:r>
            <a:r>
              <a:rPr lang="en-US" sz="1400" dirty="0"/>
              <a:t> against the theft of Mrs. </a:t>
            </a:r>
            <a:r>
              <a:rPr lang="en-US" sz="1400" dirty="0" err="1"/>
              <a:t>Lorrimer’s</a:t>
            </a:r>
            <a:r>
              <a:rPr lang="en-US" sz="1400" dirty="0"/>
              <a:t> prize roses.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detract </a:t>
            </a:r>
            <a:r>
              <a:rPr lang="en-US" sz="1400" i="1" dirty="0"/>
              <a:t>vi</a:t>
            </a:r>
            <a:r>
              <a:rPr lang="en-US" sz="1400" dirty="0"/>
              <a:t>—to reduce the quality of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Jeremy’s handprints in the frosting </a:t>
            </a:r>
            <a:r>
              <a:rPr lang="en-US" sz="1400" i="1" dirty="0"/>
              <a:t>detract</a:t>
            </a:r>
            <a:r>
              <a:rPr lang="en-US" sz="1400" dirty="0"/>
              <a:t> from the eye appeal of his birthday cake.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dialect </a:t>
            </a:r>
            <a:r>
              <a:rPr lang="en-US" sz="1400" i="1" dirty="0"/>
              <a:t>n</a:t>
            </a:r>
            <a:r>
              <a:rPr lang="en-US" sz="1400" dirty="0"/>
              <a:t>—a form of language used by people of a certain region or group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Having always lived in East Tennessee, Ashley understood the </a:t>
            </a:r>
            <a:r>
              <a:rPr lang="en-US" sz="1400" i="1" dirty="0"/>
              <a:t>dialect</a:t>
            </a:r>
            <a:r>
              <a:rPr lang="en-US" sz="1400" dirty="0"/>
              <a:t> of the South.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dilemma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—a choice between two confusing alternatives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Madison was faced with the </a:t>
            </a:r>
            <a:r>
              <a:rPr lang="en-US" sz="1400" i="1" dirty="0"/>
              <a:t>dilemma</a:t>
            </a:r>
            <a:r>
              <a:rPr lang="en-US" sz="1400" dirty="0"/>
              <a:t> of losing sleep to study for the test or getting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eight hours’ sleep but not reading the last two chapters.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diligent </a:t>
            </a:r>
            <a:r>
              <a:rPr lang="en-US" sz="1400" i="1" dirty="0"/>
              <a:t>adj</a:t>
            </a:r>
            <a:r>
              <a:rPr lang="en-US" sz="1400" dirty="0"/>
              <a:t>—hard-working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It wasn’t so much being smart as it was being </a:t>
            </a:r>
            <a:r>
              <a:rPr lang="en-US" sz="1400" i="1" dirty="0"/>
              <a:t>diligent</a:t>
            </a:r>
            <a:r>
              <a:rPr lang="en-US" sz="1400" dirty="0"/>
              <a:t> that earned Steve his first million.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discern</a:t>
            </a:r>
            <a:r>
              <a:rPr lang="en-US" sz="1400" dirty="0"/>
              <a:t> </a:t>
            </a:r>
            <a:r>
              <a:rPr lang="en-US" sz="1400" i="1" dirty="0"/>
              <a:t>vt</a:t>
            </a:r>
            <a:r>
              <a:rPr lang="en-US" sz="1400" dirty="0"/>
              <a:t>—to recognize as separate or different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A smart daughter will </a:t>
            </a:r>
            <a:r>
              <a:rPr lang="en-US" sz="1400" i="1" dirty="0"/>
              <a:t>discern</a:t>
            </a:r>
            <a:r>
              <a:rPr lang="en-US" sz="1400" dirty="0"/>
              <a:t> her mother’s mood before she asks to stay out late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13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66815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406010" y="9321913"/>
            <a:ext cx="1640840" cy="553231"/>
          </a:xfrm>
          <a:prstGeom prst="rect">
            <a:avLst/>
          </a:prstGeom>
        </p:spPr>
        <p:txBody>
          <a:bodyPr vert="horz" lIns="101882" tIns="50941" rIns="101882" bIns="50941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© 2012 QualPro</a:t>
            </a:r>
          </a:p>
        </p:txBody>
      </p:sp>
    </p:spTree>
    <p:extLst>
      <p:ext uri="{BB962C8B-B14F-4D97-AF65-F5344CB8AC3E}">
        <p14:creationId xmlns:p14="http://schemas.microsoft.com/office/powerpoint/2010/main" val="306662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8620" y="-438917"/>
            <a:ext cx="6995160" cy="1104748"/>
          </a:xfrm>
        </p:spPr>
        <p:txBody>
          <a:bodyPr>
            <a:normAutofit/>
          </a:bodyPr>
          <a:lstStyle/>
          <a:p>
            <a:r>
              <a:rPr lang="en-US" dirty="0"/>
              <a:t>ACT Vocabulary Words </a:t>
            </a: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8620" y="886042"/>
            <a:ext cx="6995160" cy="863888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disdainful </a:t>
            </a:r>
            <a:r>
              <a:rPr lang="en-US" sz="1400" i="1" dirty="0" err="1"/>
              <a:t>adj</a:t>
            </a:r>
            <a:r>
              <a:rPr lang="en-US" sz="1400" dirty="0"/>
              <a:t>—showing lack of respect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student’s </a:t>
            </a:r>
            <a:r>
              <a:rPr lang="en-US" sz="1400" i="1" dirty="0"/>
              <a:t>disdainful</a:t>
            </a:r>
            <a:r>
              <a:rPr lang="en-US" sz="1400" dirty="0"/>
              <a:t> behavior caused the entire class to miss recess.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b="1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dispel </a:t>
            </a:r>
            <a:r>
              <a:rPr lang="en-US" sz="1400" i="1" dirty="0" err="1"/>
              <a:t>vt</a:t>
            </a:r>
            <a:r>
              <a:rPr lang="en-US" sz="1400" dirty="0"/>
              <a:t>—to get rid of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Harold’s performance in his latest movie </a:t>
            </a:r>
            <a:r>
              <a:rPr lang="en-US" sz="1400" i="1" dirty="0"/>
              <a:t>dispelled</a:t>
            </a:r>
            <a:r>
              <a:rPr lang="en-US" sz="1400" dirty="0"/>
              <a:t> the rumors that his success is due to 	</a:t>
            </a:r>
            <a:r>
              <a:rPr lang="en-US" sz="1400" dirty="0" smtClean="0"/>
              <a:t>his </a:t>
            </a:r>
            <a:r>
              <a:rPr lang="en-US" sz="1400" dirty="0"/>
              <a:t>famous father.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dissonance </a:t>
            </a:r>
            <a:r>
              <a:rPr lang="en-US" sz="1400" i="1" dirty="0"/>
              <a:t>n—</a:t>
            </a:r>
            <a:r>
              <a:rPr lang="en-US" sz="1400" dirty="0"/>
              <a:t>unmatched, disturbing sounds; lack of harmony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There is too much </a:t>
            </a:r>
            <a:r>
              <a:rPr lang="en-US" sz="1400" i="1" dirty="0"/>
              <a:t>dissonance</a:t>
            </a:r>
            <a:r>
              <a:rPr lang="en-US" sz="1400" dirty="0"/>
              <a:t> between Butch’s Butcher Shop and Veronica’s Vegan Deli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for </a:t>
            </a:r>
            <a:r>
              <a:rPr lang="en-US" sz="1400" dirty="0"/>
              <a:t>them to share a courtyard.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distract </a:t>
            </a:r>
            <a:r>
              <a:rPr lang="en-US" sz="1400" i="1" dirty="0" err="1"/>
              <a:t>vt</a:t>
            </a:r>
            <a:r>
              <a:rPr lang="en-US" sz="1400" dirty="0"/>
              <a:t>—to draw attention away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Listening to hip hop while I study </a:t>
            </a:r>
            <a:r>
              <a:rPr lang="en-US" sz="1400" i="1" dirty="0"/>
              <a:t>distracts</a:t>
            </a:r>
            <a:r>
              <a:rPr lang="en-US" sz="1400" dirty="0"/>
              <a:t> me from my French homework.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diverse</a:t>
            </a:r>
            <a:r>
              <a:rPr lang="en-US" sz="1400" dirty="0" smtClean="0"/>
              <a:t> </a:t>
            </a:r>
            <a:r>
              <a:rPr lang="en-US" sz="1400" i="1" dirty="0" err="1"/>
              <a:t>adj</a:t>
            </a:r>
            <a:r>
              <a:rPr lang="en-US" sz="1400" dirty="0"/>
              <a:t>—having parts that are unlike each other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</a:t>
            </a:r>
            <a:r>
              <a:rPr lang="en-US" sz="1400" dirty="0" err="1"/>
              <a:t>Mortons</a:t>
            </a:r>
            <a:r>
              <a:rPr lang="en-US" sz="1400" dirty="0"/>
              <a:t> have </a:t>
            </a:r>
            <a:r>
              <a:rPr lang="en-US" sz="1400" i="1" dirty="0"/>
              <a:t>diverse</a:t>
            </a:r>
            <a:r>
              <a:rPr lang="en-US" sz="1400" dirty="0"/>
              <a:t> pets: a hermit crab, a Great Dane, and a chicken.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drawback </a:t>
            </a:r>
            <a:r>
              <a:rPr lang="en-US" sz="1400" i="1" dirty="0"/>
              <a:t>n</a:t>
            </a:r>
            <a:r>
              <a:rPr lang="en-US" sz="1400" dirty="0"/>
              <a:t>—disadvantage of doing something; reason not to do something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One big </a:t>
            </a:r>
            <a:r>
              <a:rPr lang="en-US" sz="1400" i="1" dirty="0"/>
              <a:t>drawback</a:t>
            </a:r>
            <a:r>
              <a:rPr lang="en-US" sz="1400" dirty="0"/>
              <a:t> to being a medical examiner is the smell of the dead bodies.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dry </a:t>
            </a:r>
            <a:r>
              <a:rPr lang="en-US" sz="1400" i="1" dirty="0"/>
              <a:t>adj</a:t>
            </a:r>
            <a:r>
              <a:rPr lang="en-US" sz="1400" dirty="0"/>
              <a:t>—reserved and subtle, as opposed to broad and obvious (said of a sense of humor)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Steven Wright’s </a:t>
            </a:r>
            <a:r>
              <a:rPr lang="en-US" sz="1400" i="1" dirty="0"/>
              <a:t>dry</a:t>
            </a:r>
            <a:r>
              <a:rPr lang="en-US" sz="1400" dirty="0"/>
              <a:t> humor leads him to write jokes like, “Right now I'm having	</a:t>
            </a:r>
            <a:r>
              <a:rPr lang="en-US" sz="1400" dirty="0" smtClean="0"/>
              <a:t>	amnesia </a:t>
            </a:r>
            <a:r>
              <a:rPr lang="en-US" sz="1400" dirty="0"/>
              <a:t>and déjà vu at the same time.  I think I've forgotten this before.”  </a:t>
            </a: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eclectic </a:t>
            </a:r>
            <a:r>
              <a:rPr lang="en-US" sz="1400" i="1" dirty="0"/>
              <a:t>adj</a:t>
            </a:r>
            <a:r>
              <a:rPr lang="en-US" sz="1400" dirty="0"/>
              <a:t>—having components from a wide variety of sources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Maeve’s new living room is an </a:t>
            </a:r>
            <a:r>
              <a:rPr lang="en-US" sz="1400" i="1" dirty="0"/>
              <a:t>eclectic</a:t>
            </a:r>
            <a:r>
              <a:rPr lang="en-US" sz="1400" dirty="0"/>
              <a:t> mix of Louis XIV furniture, Disney character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posters</a:t>
            </a:r>
            <a:r>
              <a:rPr lang="en-US" sz="1400" dirty="0"/>
              <a:t>, and lamps made from cowboy spurs, saddles, and ropes</a:t>
            </a:r>
            <a:r>
              <a:rPr lang="en-US" sz="1400" dirty="0" smtClean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editorial</a:t>
            </a:r>
            <a:r>
              <a:rPr lang="en-US" sz="1400" dirty="0"/>
              <a:t> </a:t>
            </a:r>
            <a:r>
              <a:rPr lang="en-US" sz="1400" i="1" dirty="0"/>
              <a:t>adj</a:t>
            </a:r>
            <a:r>
              <a:rPr lang="en-US" sz="1400" dirty="0"/>
              <a:t>—having the qualities an editor might add, as opposed to fact-based news stories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Mr. Franklin’s </a:t>
            </a:r>
            <a:r>
              <a:rPr lang="en-US" sz="1400" i="1" dirty="0"/>
              <a:t>editorial</a:t>
            </a:r>
            <a:r>
              <a:rPr lang="en-US" sz="1400" dirty="0"/>
              <a:t> comments made it clear that his newspaper would not be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supporting </a:t>
            </a:r>
            <a:r>
              <a:rPr lang="en-US" sz="1400" dirty="0"/>
              <a:t>Taft in the fall.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eloquent </a:t>
            </a:r>
            <a:r>
              <a:rPr lang="en-US" sz="1400" i="1" dirty="0"/>
              <a:t>adj</a:t>
            </a:r>
            <a:r>
              <a:rPr lang="en-US" sz="1400" dirty="0"/>
              <a:t>—graceful and skillful of speech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committee chose Thomas Jefferson to write the Declaration of independence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because </a:t>
            </a:r>
            <a:r>
              <a:rPr lang="en-US" sz="1400" dirty="0"/>
              <a:t>he had written so many </a:t>
            </a:r>
            <a:r>
              <a:rPr lang="en-US" sz="1400" i="1" dirty="0"/>
              <a:t>eloquent</a:t>
            </a:r>
            <a:r>
              <a:rPr lang="en-US" sz="1400" dirty="0"/>
              <a:t> letters and proposals before.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eminent </a:t>
            </a:r>
            <a:r>
              <a:rPr lang="en-US" sz="1400" i="1" dirty="0"/>
              <a:t>adj</a:t>
            </a:r>
            <a:r>
              <a:rPr lang="en-US" sz="1400" dirty="0"/>
              <a:t>—famous; outstanding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</a:t>
            </a:r>
            <a:r>
              <a:rPr lang="en-US" sz="1400" i="1" dirty="0"/>
              <a:t>eminent</a:t>
            </a:r>
            <a:r>
              <a:rPr lang="en-US" sz="1400" dirty="0"/>
              <a:t> surgeon, Dr. Phillip Easterly, spoke at my sister’s graduation.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>
                <a:sym typeface="Wingdings"/>
              </a:rPr>
              <a:t></a:t>
            </a:r>
            <a:r>
              <a:rPr lang="en-US" sz="1400" dirty="0"/>
              <a:t>Note: often confused with </a:t>
            </a:r>
            <a:r>
              <a:rPr lang="en-US" sz="1400" i="1" dirty="0"/>
              <a:t>imminent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14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66815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406010" y="9321913"/>
            <a:ext cx="1640840" cy="553231"/>
          </a:xfrm>
          <a:prstGeom prst="rect">
            <a:avLst/>
          </a:prstGeom>
        </p:spPr>
        <p:txBody>
          <a:bodyPr vert="horz" lIns="101882" tIns="50941" rIns="101882" bIns="50941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© 2012 QualPro</a:t>
            </a:r>
          </a:p>
        </p:txBody>
      </p:sp>
    </p:spTree>
    <p:extLst>
      <p:ext uri="{BB962C8B-B14F-4D97-AF65-F5344CB8AC3E}">
        <p14:creationId xmlns:p14="http://schemas.microsoft.com/office/powerpoint/2010/main" val="148970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8620" y="-438917"/>
            <a:ext cx="6995160" cy="1104748"/>
          </a:xfrm>
        </p:spPr>
        <p:txBody>
          <a:bodyPr>
            <a:normAutofit/>
          </a:bodyPr>
          <a:lstStyle/>
          <a:p>
            <a:r>
              <a:rPr lang="en-US" dirty="0"/>
              <a:t>ACT Vocabulary Words </a:t>
            </a: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8620" y="886042"/>
            <a:ext cx="6995160" cy="863888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emphatically</a:t>
            </a:r>
            <a:r>
              <a:rPr lang="en-US" sz="1400" dirty="0"/>
              <a:t> </a:t>
            </a:r>
            <a:r>
              <a:rPr lang="en-US" sz="1400" i="1" dirty="0" err="1"/>
              <a:t>adv</a:t>
            </a:r>
            <a:r>
              <a:rPr lang="en-US" sz="1400" dirty="0"/>
              <a:t>—with great emphasis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When the waiter asked Ted if he wanted anchovies, Ted </a:t>
            </a:r>
            <a:r>
              <a:rPr lang="en-US" sz="1400" i="1" dirty="0"/>
              <a:t>emphatically</a:t>
            </a:r>
            <a:r>
              <a:rPr lang="en-US" sz="1400" dirty="0"/>
              <a:t> said, “No!”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enumerate </a:t>
            </a:r>
            <a:r>
              <a:rPr lang="en-US" sz="1400" i="1" dirty="0" err="1"/>
              <a:t>vt</a:t>
            </a:r>
            <a:r>
              <a:rPr lang="en-US" sz="1400" dirty="0"/>
              <a:t>—to count out one by one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Carl </a:t>
            </a:r>
            <a:r>
              <a:rPr lang="en-US" sz="1400" i="1" dirty="0"/>
              <a:t>enumerated</a:t>
            </a:r>
            <a:r>
              <a:rPr lang="en-US" sz="1400" dirty="0"/>
              <a:t> Melissa’s charms: her eyes, her figure, and her quiet sense of humor.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escapist </a:t>
            </a:r>
            <a:r>
              <a:rPr lang="en-US" sz="1400" i="1" dirty="0" err="1"/>
              <a:t>adj</a:t>
            </a:r>
            <a:r>
              <a:rPr lang="en-US" sz="1400" i="1" dirty="0"/>
              <a:t>—</a:t>
            </a:r>
            <a:r>
              <a:rPr lang="en-US" sz="1400" dirty="0"/>
              <a:t>literature or art that rejects the routine of the real world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err="1"/>
              <a:t>Arliss</a:t>
            </a:r>
            <a:r>
              <a:rPr lang="en-US" sz="1400" dirty="0"/>
              <a:t> and Ethan prefer </a:t>
            </a:r>
            <a:r>
              <a:rPr lang="en-US" sz="1400" i="1" dirty="0"/>
              <a:t>escapist</a:t>
            </a:r>
            <a:r>
              <a:rPr lang="en-US" sz="1400" dirty="0"/>
              <a:t> video games with dragons and wizards to playing ball.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establishment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—“The powers that be”—those who by their wealth or power make the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	social rules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hippies rebelled against the </a:t>
            </a:r>
            <a:r>
              <a:rPr lang="en-US" sz="1400" i="1" dirty="0"/>
              <a:t>Establishment</a:t>
            </a:r>
            <a:r>
              <a:rPr lang="en-US" sz="1400" dirty="0"/>
              <a:t> by wearing long hair and blue jeans.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evaluative</a:t>
            </a:r>
            <a:r>
              <a:rPr lang="en-US" sz="1400" dirty="0"/>
              <a:t> </a:t>
            </a:r>
            <a:r>
              <a:rPr lang="en-US" sz="1400" i="1" dirty="0" err="1"/>
              <a:t>adj</a:t>
            </a:r>
            <a:r>
              <a:rPr lang="en-US" sz="1400" dirty="0"/>
              <a:t>—helping to judge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news is not supposed to be </a:t>
            </a:r>
            <a:r>
              <a:rPr lang="en-US" sz="1400" i="1" dirty="0"/>
              <a:t>evaluative</a:t>
            </a:r>
            <a:r>
              <a:rPr lang="en-US" sz="1400" dirty="0"/>
              <a:t>; it’s supposed to give information so that the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viewers </a:t>
            </a:r>
            <a:r>
              <a:rPr lang="en-US" sz="1400" dirty="0"/>
              <a:t>can make up their own minds.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evoke </a:t>
            </a:r>
            <a:r>
              <a:rPr lang="en-US" sz="1400" i="1" dirty="0" err="1"/>
              <a:t>vt</a:t>
            </a:r>
            <a:r>
              <a:rPr lang="en-US" sz="1400" dirty="0"/>
              <a:t>—to bring to the mind or the senses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smell of hot buttered popcorn always </a:t>
            </a:r>
            <a:r>
              <a:rPr lang="en-US" sz="1400" i="1" dirty="0"/>
              <a:t>evokes</a:t>
            </a:r>
            <a:r>
              <a:rPr lang="en-US" sz="1400" dirty="0"/>
              <a:t> a dark theatre and a new movie.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explanatory</a:t>
            </a:r>
            <a:r>
              <a:rPr lang="en-US" sz="1400" dirty="0" smtClean="0"/>
              <a:t> </a:t>
            </a:r>
            <a:r>
              <a:rPr lang="en-US" sz="1400" i="1" dirty="0"/>
              <a:t>adj</a:t>
            </a:r>
            <a:r>
              <a:rPr lang="en-US" sz="1400" dirty="0"/>
              <a:t>—explaining; giving details about something in order to make it easier to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	understand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recipe made more sense when Madison read the </a:t>
            </a:r>
            <a:r>
              <a:rPr lang="en-US" sz="1400" i="1" dirty="0"/>
              <a:t>explanatory</a:t>
            </a:r>
            <a:r>
              <a:rPr lang="en-US" sz="1400" dirty="0"/>
              <a:t> notes at the bottom.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explicit</a:t>
            </a:r>
            <a:r>
              <a:rPr lang="en-US" sz="1400" dirty="0"/>
              <a:t> </a:t>
            </a:r>
            <a:r>
              <a:rPr lang="en-US" sz="1400" i="1" dirty="0"/>
              <a:t>adj</a:t>
            </a:r>
            <a:r>
              <a:rPr lang="en-US" sz="1400" dirty="0"/>
              <a:t>—obvious and detailed	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crime scene show was too </a:t>
            </a:r>
            <a:r>
              <a:rPr lang="en-US" sz="1400" i="1" dirty="0"/>
              <a:t>explicit</a:t>
            </a:r>
            <a:r>
              <a:rPr lang="en-US" sz="1400" dirty="0"/>
              <a:t> to watch while we were eating pizza.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extent </a:t>
            </a:r>
            <a:r>
              <a:rPr lang="en-US" sz="1400" i="1" dirty="0"/>
              <a:t>n</a:t>
            </a:r>
            <a:r>
              <a:rPr lang="en-US" sz="1400" dirty="0"/>
              <a:t>—a place as far as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People appreciate how hard people work for them only to the </a:t>
            </a:r>
            <a:r>
              <a:rPr lang="en-US" sz="1400" i="1" dirty="0"/>
              <a:t>extent</a:t>
            </a:r>
            <a:r>
              <a:rPr lang="en-US" sz="1400" dirty="0"/>
              <a:t> that they have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done </a:t>
            </a:r>
            <a:r>
              <a:rPr lang="en-US" sz="1400" dirty="0"/>
              <a:t>the job themselves.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façade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—false face; front; shallow covering of the real thing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Driving a fancy car was part of the </a:t>
            </a:r>
            <a:r>
              <a:rPr lang="en-US" sz="1400" i="1" dirty="0"/>
              <a:t>façade</a:t>
            </a:r>
            <a:r>
              <a:rPr lang="en-US" sz="1400" dirty="0"/>
              <a:t> that hid how poor he really was.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facet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—a particular side, as of a jewel; aspect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When Nat saw the photo of “The Pirates of Penzance” in his father’s yearbook, he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appreciated </a:t>
            </a:r>
            <a:r>
              <a:rPr lang="en-US" sz="1400" dirty="0"/>
              <a:t>a new </a:t>
            </a:r>
            <a:r>
              <a:rPr lang="en-US" sz="1400" i="1" dirty="0"/>
              <a:t>facet</a:t>
            </a:r>
            <a:r>
              <a:rPr lang="en-US" sz="1400" dirty="0"/>
              <a:t> of his father’s personality.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factual</a:t>
            </a:r>
            <a:r>
              <a:rPr lang="en-US" sz="1400" dirty="0"/>
              <a:t> </a:t>
            </a:r>
            <a:r>
              <a:rPr lang="en-US" sz="1400" i="1" dirty="0"/>
              <a:t>adj</a:t>
            </a:r>
            <a:r>
              <a:rPr lang="en-US" sz="1400" dirty="0"/>
              <a:t>—based on proven knowledge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skid marks provided </a:t>
            </a:r>
            <a:r>
              <a:rPr lang="en-US" sz="1400" i="1" dirty="0"/>
              <a:t>factual</a:t>
            </a:r>
            <a:r>
              <a:rPr lang="en-US" sz="1400" dirty="0"/>
              <a:t> evidence that the driver had tried to stop.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15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66815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406010" y="9321913"/>
            <a:ext cx="1640840" cy="553231"/>
          </a:xfrm>
          <a:prstGeom prst="rect">
            <a:avLst/>
          </a:prstGeom>
        </p:spPr>
        <p:txBody>
          <a:bodyPr vert="horz" lIns="101882" tIns="50941" rIns="101882" bIns="50941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© 2012 QualPro</a:t>
            </a:r>
          </a:p>
        </p:txBody>
      </p:sp>
    </p:spTree>
    <p:extLst>
      <p:ext uri="{BB962C8B-B14F-4D97-AF65-F5344CB8AC3E}">
        <p14:creationId xmlns:p14="http://schemas.microsoft.com/office/powerpoint/2010/main" val="298783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8620" y="-438917"/>
            <a:ext cx="6995160" cy="1104748"/>
          </a:xfrm>
        </p:spPr>
        <p:txBody>
          <a:bodyPr>
            <a:normAutofit/>
          </a:bodyPr>
          <a:lstStyle/>
          <a:p>
            <a:r>
              <a:rPr lang="en-US" dirty="0"/>
              <a:t>ACT Vocabulary Words </a:t>
            </a: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8620" y="886042"/>
            <a:ext cx="6995160" cy="863888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faculty </a:t>
            </a:r>
            <a:r>
              <a:rPr lang="en-US" sz="1400" i="1" dirty="0"/>
              <a:t>n</a:t>
            </a:r>
            <a:r>
              <a:rPr lang="en-US" sz="1400" dirty="0"/>
              <a:t>—individual parts that make up a whole person or institution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school’s </a:t>
            </a:r>
            <a:r>
              <a:rPr lang="en-US" sz="1400" i="1" dirty="0"/>
              <a:t>faculty</a:t>
            </a:r>
            <a:r>
              <a:rPr lang="en-US" sz="1400" dirty="0"/>
              <a:t>, every single one of the teachers, reminded Tommy of the </a:t>
            </a:r>
            <a:r>
              <a:rPr lang="en-US" sz="1400" i="1" dirty="0"/>
              <a:t>faculties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he </a:t>
            </a:r>
            <a:r>
              <a:rPr lang="en-US" sz="1400" dirty="0"/>
              <a:t>had left after his blindness: memory, imagination, sense of humor, </a:t>
            </a:r>
            <a:r>
              <a:rPr lang="en-US" sz="1400" dirty="0" smtClean="0"/>
              <a:t>intelligence</a:t>
            </a:r>
            <a:r>
              <a:rPr lang="en-US" sz="1400" dirty="0"/>
              <a:t>, </a:t>
            </a: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and understanding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feign</a:t>
            </a:r>
            <a:r>
              <a:rPr lang="en-US" sz="1400" dirty="0"/>
              <a:t> </a:t>
            </a:r>
            <a:r>
              <a:rPr lang="en-US" sz="1400" i="1" dirty="0" err="1"/>
              <a:t>vt</a:t>
            </a:r>
            <a:r>
              <a:rPr lang="en-US" sz="1400" dirty="0"/>
              <a:t>—to pretend; to fake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Steve </a:t>
            </a:r>
            <a:r>
              <a:rPr lang="en-US" sz="1400" i="1" dirty="0"/>
              <a:t>feigned</a:t>
            </a:r>
            <a:r>
              <a:rPr lang="en-US" sz="1400" dirty="0"/>
              <a:t> sleep so his mother would leave him alone.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fictional</a:t>
            </a:r>
            <a:r>
              <a:rPr lang="en-US" sz="1400" dirty="0"/>
              <a:t> </a:t>
            </a:r>
            <a:r>
              <a:rPr lang="en-US" sz="1400" i="1" dirty="0" err="1"/>
              <a:t>adj</a:t>
            </a:r>
            <a:r>
              <a:rPr lang="en-US" sz="1400" dirty="0"/>
              <a:t>—made up, as opposed to factual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Wizard of Oz is a </a:t>
            </a:r>
            <a:r>
              <a:rPr lang="en-US" sz="1400" i="1" dirty="0"/>
              <a:t>fictional</a:t>
            </a:r>
            <a:r>
              <a:rPr lang="en-US" sz="1400" dirty="0"/>
              <a:t> character.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fictitious</a:t>
            </a:r>
            <a:r>
              <a:rPr lang="en-US" sz="1400" i="1" dirty="0"/>
              <a:t> </a:t>
            </a:r>
            <a:r>
              <a:rPr lang="en-US" sz="1400" i="1" dirty="0" err="1"/>
              <a:t>adj</a:t>
            </a:r>
            <a:r>
              <a:rPr lang="en-US" sz="1400" dirty="0"/>
              <a:t>—made up, as opposed to factual		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Oz is a </a:t>
            </a:r>
            <a:r>
              <a:rPr lang="en-US" sz="1400" i="1" dirty="0"/>
              <a:t>fictitious</a:t>
            </a:r>
            <a:r>
              <a:rPr lang="en-US" sz="1400" dirty="0"/>
              <a:t> country.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figuratively </a:t>
            </a:r>
            <a:r>
              <a:rPr lang="en-US" sz="1400" i="1" dirty="0" err="1"/>
              <a:t>adv</a:t>
            </a:r>
            <a:r>
              <a:rPr lang="en-US" sz="1400" dirty="0"/>
              <a:t>—in a way; so to speak; in a way that people understand but not literally true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Jodi Lee is a ray of sunshine at the retirement home, </a:t>
            </a:r>
            <a:r>
              <a:rPr lang="en-US" sz="1400" i="1" dirty="0"/>
              <a:t>figuratively</a:t>
            </a:r>
            <a:r>
              <a:rPr lang="en-US" sz="1400" dirty="0"/>
              <a:t> speaking.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finding </a:t>
            </a:r>
            <a:r>
              <a:rPr lang="en-US" sz="1400" i="1" dirty="0"/>
              <a:t>n</a:t>
            </a:r>
            <a:r>
              <a:rPr lang="en-US" sz="1400" dirty="0"/>
              <a:t>—what someone has found after much research. Usually plural: </a:t>
            </a:r>
            <a:r>
              <a:rPr lang="en-US" sz="1400" i="1" dirty="0"/>
              <a:t>findings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	</a:t>
            </a:r>
            <a:r>
              <a:rPr lang="en-US" sz="1400" dirty="0"/>
              <a:t>In spite of all the </a:t>
            </a:r>
            <a:r>
              <a:rPr lang="en-US" sz="1400" i="1" dirty="0"/>
              <a:t>findings</a:t>
            </a:r>
            <a:r>
              <a:rPr lang="en-US" sz="1400" dirty="0"/>
              <a:t>, cigarette companies still say smoking does not cause cancer.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foresight </a:t>
            </a:r>
            <a:r>
              <a:rPr lang="en-US" sz="1400" i="1" dirty="0"/>
              <a:t>n</a:t>
            </a:r>
            <a:r>
              <a:rPr lang="en-US" sz="1400" dirty="0"/>
              <a:t>—the ability to understand beforehand, to “foresee”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With great </a:t>
            </a:r>
            <a:r>
              <a:rPr lang="en-US" sz="1400" i="1" dirty="0"/>
              <a:t>foresight</a:t>
            </a:r>
            <a:r>
              <a:rPr lang="en-US" sz="1400" dirty="0"/>
              <a:t>, </a:t>
            </a:r>
            <a:r>
              <a:rPr lang="en-US" sz="1400" dirty="0" err="1"/>
              <a:t>Howie</a:t>
            </a:r>
            <a:r>
              <a:rPr lang="en-US" sz="1400" dirty="0"/>
              <a:t> took his rain boots and his dusk goggles on vacation</a:t>
            </a:r>
            <a:r>
              <a:rPr lang="en-US" sz="1400" dirty="0" smtClean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formality</a:t>
            </a:r>
            <a:r>
              <a:rPr lang="en-US" sz="1400" dirty="0" smtClean="0"/>
              <a:t> </a:t>
            </a:r>
            <a:r>
              <a:rPr lang="en-US" sz="1400" i="1" dirty="0" smtClean="0"/>
              <a:t>n</a:t>
            </a:r>
            <a:r>
              <a:rPr lang="en-US" sz="1400" dirty="0" smtClean="0"/>
              <a:t>—“dressed-up”-ness; the degree to which something follows social rules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Because of the </a:t>
            </a:r>
            <a:r>
              <a:rPr lang="en-US" sz="1400" i="1" dirty="0"/>
              <a:t>formality</a:t>
            </a:r>
            <a:r>
              <a:rPr lang="en-US" sz="1400" dirty="0"/>
              <a:t> of the courtroom, I decided not to wear cutoffs.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format </a:t>
            </a:r>
            <a:r>
              <a:rPr lang="en-US" sz="1400" i="1" dirty="0"/>
              <a:t>n</a:t>
            </a:r>
            <a:r>
              <a:rPr lang="en-US" sz="1400" dirty="0"/>
              <a:t>—shape, size, and general arrangement of a book,  magazine, or other presentation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Granddaddy has trouble learning the </a:t>
            </a:r>
            <a:r>
              <a:rPr lang="en-US" sz="1400" i="1" dirty="0"/>
              <a:t>format</a:t>
            </a:r>
            <a:r>
              <a:rPr lang="en-US" sz="1400" dirty="0"/>
              <a:t> of his new </a:t>
            </a:r>
            <a:r>
              <a:rPr lang="en-US" sz="1400" dirty="0" smtClean="0"/>
              <a:t>iPhone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frenzied</a:t>
            </a:r>
            <a:r>
              <a:rPr lang="en-US" sz="1400" dirty="0"/>
              <a:t> </a:t>
            </a:r>
            <a:r>
              <a:rPr lang="en-US" sz="1400" i="1" dirty="0"/>
              <a:t>adj</a:t>
            </a:r>
            <a:r>
              <a:rPr lang="en-US" sz="1400" dirty="0"/>
              <a:t>—with hysterical agitation; wild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middle school girls had a </a:t>
            </a:r>
            <a:r>
              <a:rPr lang="en-US" sz="1400" i="1" dirty="0"/>
              <a:t>frenzied</a:t>
            </a:r>
            <a:r>
              <a:rPr lang="en-US" sz="1400" dirty="0"/>
              <a:t> attack on the latest teen idol.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frivolous </a:t>
            </a:r>
            <a:r>
              <a:rPr lang="en-US" sz="1400" i="1" dirty="0"/>
              <a:t>adj</a:t>
            </a:r>
            <a:r>
              <a:rPr lang="en-US" sz="1400" dirty="0"/>
              <a:t>—not serious; silly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dress had a </a:t>
            </a:r>
            <a:r>
              <a:rPr lang="en-US" sz="1400" i="1" dirty="0"/>
              <a:t>frivolous</a:t>
            </a:r>
            <a:r>
              <a:rPr lang="en-US" sz="1400" dirty="0"/>
              <a:t> bunny made out of ruffles on one sleeve.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furthermore</a:t>
            </a:r>
            <a:r>
              <a:rPr lang="en-US" sz="1400" dirty="0"/>
              <a:t> </a:t>
            </a:r>
            <a:r>
              <a:rPr lang="en-US" sz="1400" i="1" dirty="0"/>
              <a:t>adv</a:t>
            </a:r>
            <a:r>
              <a:rPr lang="en-US" sz="1400" dirty="0"/>
              <a:t>—in addition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Purple is not a color that brides wear; </a:t>
            </a:r>
            <a:r>
              <a:rPr lang="en-US" sz="1400" i="1" dirty="0"/>
              <a:t>furthermore</a:t>
            </a:r>
            <a:r>
              <a:rPr lang="en-US" sz="1400" dirty="0"/>
              <a:t>, it’s not my favorite color.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generalities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—the big ideas or qualities that smaller ideas share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candidate spoke in </a:t>
            </a:r>
            <a:r>
              <a:rPr lang="en-US" sz="1400" i="1" dirty="0"/>
              <a:t>generalities</a:t>
            </a:r>
            <a:r>
              <a:rPr lang="en-US" sz="1400" dirty="0"/>
              <a:t> but never gave a single specific fact</a:t>
            </a:r>
            <a:r>
              <a:rPr lang="en-US" sz="1400" dirty="0" smtClean="0"/>
              <a:t>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16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66815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406010" y="9321913"/>
            <a:ext cx="1640840" cy="553231"/>
          </a:xfrm>
          <a:prstGeom prst="rect">
            <a:avLst/>
          </a:prstGeom>
        </p:spPr>
        <p:txBody>
          <a:bodyPr vert="horz" lIns="101882" tIns="50941" rIns="101882" bIns="50941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© 2012 QualPro</a:t>
            </a:r>
          </a:p>
        </p:txBody>
      </p:sp>
    </p:spTree>
    <p:extLst>
      <p:ext uri="{BB962C8B-B14F-4D97-AF65-F5344CB8AC3E}">
        <p14:creationId xmlns:p14="http://schemas.microsoft.com/office/powerpoint/2010/main" val="380842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8620" y="-438917"/>
            <a:ext cx="6995160" cy="1104748"/>
          </a:xfrm>
        </p:spPr>
        <p:txBody>
          <a:bodyPr>
            <a:normAutofit/>
          </a:bodyPr>
          <a:lstStyle/>
          <a:p>
            <a:r>
              <a:rPr lang="en-US" dirty="0"/>
              <a:t>ACT Vocabulary Words </a:t>
            </a: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8620" y="886042"/>
            <a:ext cx="6995160" cy="863888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generalization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—an overall big idea drawn from a bunch of smaller ideas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Grandma’s </a:t>
            </a:r>
            <a:r>
              <a:rPr lang="en-US" sz="1400" i="1" dirty="0"/>
              <a:t>generalization</a:t>
            </a:r>
            <a:r>
              <a:rPr lang="en-US" sz="1400" dirty="0"/>
              <a:t> that all rock stars have long hair is no longer true.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generalize </a:t>
            </a:r>
            <a:r>
              <a:rPr lang="en-US" sz="1400" i="1" dirty="0"/>
              <a:t>vi</a:t>
            </a:r>
            <a:r>
              <a:rPr lang="en-US" sz="1400" dirty="0"/>
              <a:t>—to state the qualities that different things or ideas have in common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To </a:t>
            </a:r>
            <a:r>
              <a:rPr lang="en-US" sz="1400" i="1" dirty="0"/>
              <a:t>generalize</a:t>
            </a:r>
            <a:r>
              <a:rPr lang="en-US" sz="1400" dirty="0"/>
              <a:t> that all skaters are rebellious slackers is unfair.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generate</a:t>
            </a:r>
            <a:r>
              <a:rPr lang="en-US" sz="1400" dirty="0"/>
              <a:t> </a:t>
            </a:r>
            <a:r>
              <a:rPr lang="en-US" sz="1400" i="1" dirty="0" err="1"/>
              <a:t>vt</a:t>
            </a:r>
            <a:r>
              <a:rPr lang="en-US" sz="1400" dirty="0"/>
              <a:t>—to cause to be made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 smtClean="0"/>
              <a:t>	That </a:t>
            </a:r>
            <a:r>
              <a:rPr lang="en-US" sz="1400" dirty="0"/>
              <a:t>lemonade stand of Jerry’s </a:t>
            </a:r>
            <a:r>
              <a:rPr lang="en-US" sz="1400" i="1" dirty="0"/>
              <a:t>generated</a:t>
            </a:r>
            <a:r>
              <a:rPr lang="en-US" sz="1400" dirty="0"/>
              <a:t> $120 in only one hour.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genre </a:t>
            </a:r>
            <a:r>
              <a:rPr lang="en-US" sz="1400" i="1" dirty="0"/>
              <a:t>n</a:t>
            </a:r>
            <a:r>
              <a:rPr lang="en-US" sz="1400" dirty="0"/>
              <a:t>—category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horror film </a:t>
            </a:r>
            <a:r>
              <a:rPr lang="en-US" sz="1400" i="1" dirty="0"/>
              <a:t>genre </a:t>
            </a:r>
            <a:r>
              <a:rPr lang="en-US" sz="1400" dirty="0"/>
              <a:t>is not the only kind Stephen King’s books have inspired.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glib </a:t>
            </a:r>
            <a:r>
              <a:rPr lang="en-US" sz="1400" i="1" dirty="0" err="1"/>
              <a:t>adj</a:t>
            </a:r>
            <a:r>
              <a:rPr lang="en-US" sz="1400" dirty="0"/>
              <a:t>—quick-witted; smooth-tongued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Any </a:t>
            </a:r>
            <a:r>
              <a:rPr lang="en-US" sz="1400" i="1" dirty="0"/>
              <a:t>glib </a:t>
            </a:r>
            <a:r>
              <a:rPr lang="en-US" sz="1400" dirty="0"/>
              <a:t>salesman can sell anything to Aunt Becky.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humanitarian </a:t>
            </a:r>
            <a:r>
              <a:rPr lang="en-US" sz="1400" i="1" dirty="0"/>
              <a:t>adj</a:t>
            </a:r>
            <a:r>
              <a:rPr lang="en-US" sz="1400" dirty="0"/>
              <a:t>—having to do with those who serve mankind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Although being a billionaire takes a lot of time, Bill Gates is involved in many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i="1" dirty="0" smtClean="0"/>
              <a:t>humanitarian</a:t>
            </a:r>
            <a:r>
              <a:rPr lang="en-US" sz="1400" dirty="0" smtClean="0"/>
              <a:t> </a:t>
            </a:r>
            <a:r>
              <a:rPr lang="en-US" sz="1400" dirty="0"/>
              <a:t>efforts, like teaching adults to read.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hypothesis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—the unproven idea you start out with before you prove something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Greg tested his </a:t>
            </a:r>
            <a:r>
              <a:rPr lang="en-US" sz="1400" i="1" dirty="0"/>
              <a:t>hypothesis</a:t>
            </a:r>
            <a:r>
              <a:rPr lang="en-US" sz="1400" dirty="0"/>
              <a:t> that his sister was sneaking out at night by watching her.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idealistic</a:t>
            </a:r>
            <a:r>
              <a:rPr lang="en-US" sz="1400" dirty="0"/>
              <a:t> </a:t>
            </a:r>
            <a:r>
              <a:rPr lang="en-US" sz="1400" i="1" dirty="0"/>
              <a:t>adj</a:t>
            </a:r>
            <a:r>
              <a:rPr lang="en-US" sz="1400" dirty="0"/>
              <a:t>—expecting the best; identified by ideals, rather than dreads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“The Sun’ll Come Out Tomorrow” from </a:t>
            </a:r>
            <a:r>
              <a:rPr lang="en-US" sz="1400" i="1" dirty="0"/>
              <a:t>Annie</a:t>
            </a:r>
            <a:r>
              <a:rPr lang="en-US" sz="1400" dirty="0"/>
              <a:t> is one of the most </a:t>
            </a:r>
            <a:r>
              <a:rPr lang="en-US" sz="1400" i="1" dirty="0"/>
              <a:t>idealistic</a:t>
            </a:r>
            <a:r>
              <a:rPr lang="en-US" sz="1400" dirty="0"/>
              <a:t> songs I know.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ideological </a:t>
            </a:r>
            <a:r>
              <a:rPr lang="en-US" sz="1400" i="1" dirty="0"/>
              <a:t>adj</a:t>
            </a:r>
            <a:r>
              <a:rPr lang="en-US" sz="1400" dirty="0"/>
              <a:t>—having to do with ideas, their nature and source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differences between those two politicians aren’t personal; they are </a:t>
            </a:r>
            <a:r>
              <a:rPr lang="en-US" sz="1400" i="1" dirty="0"/>
              <a:t>ideological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Idiomatic </a:t>
            </a:r>
            <a:r>
              <a:rPr lang="en-US" sz="1400" i="1" dirty="0"/>
              <a:t>adj</a:t>
            </a:r>
            <a:r>
              <a:rPr lang="en-US" sz="1400" dirty="0"/>
              <a:t>—unique in language and thought; setting its own standard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Mama Lizabetta’s English is </a:t>
            </a:r>
            <a:r>
              <a:rPr lang="en-US" sz="1400" i="1" dirty="0"/>
              <a:t>idiomatic</a:t>
            </a:r>
            <a:r>
              <a:rPr lang="en-US" sz="1400" dirty="0"/>
              <a:t>, but all the grandkids know what she means.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illogical </a:t>
            </a:r>
            <a:r>
              <a:rPr lang="en-US" sz="1400" i="1" dirty="0"/>
              <a:t>adj</a:t>
            </a:r>
            <a:r>
              <a:rPr lang="en-US" sz="1400" dirty="0"/>
              <a:t>—lacking logic; not making sense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Washing your hair right before you go swimming in the lake is </a:t>
            </a:r>
            <a:r>
              <a:rPr lang="en-US" sz="1400" i="1" dirty="0"/>
              <a:t>illogical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illustrative </a:t>
            </a:r>
            <a:r>
              <a:rPr lang="en-US" sz="1400" i="1" dirty="0"/>
              <a:t>adj</a:t>
            </a:r>
            <a:r>
              <a:rPr lang="en-US" sz="1400" dirty="0"/>
              <a:t>—so descriptive that it draws a mental picture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speaker’s examples of the beach were so </a:t>
            </a:r>
            <a:r>
              <a:rPr lang="en-US" sz="1400" i="1" dirty="0"/>
              <a:t>illustrative </a:t>
            </a:r>
            <a:r>
              <a:rPr lang="en-US" sz="1400" dirty="0"/>
              <a:t>that I could almost hear the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ocean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imminent </a:t>
            </a:r>
            <a:r>
              <a:rPr lang="en-US" sz="1400" i="1" dirty="0"/>
              <a:t>adj</a:t>
            </a:r>
            <a:r>
              <a:rPr lang="en-US" sz="1400" dirty="0"/>
              <a:t>—on its way; about to arrive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weatherman says rain is </a:t>
            </a:r>
            <a:r>
              <a:rPr lang="en-US" sz="1400" i="1" dirty="0"/>
              <a:t>imminent</a:t>
            </a:r>
            <a:r>
              <a:rPr lang="en-US" sz="1400" dirty="0"/>
              <a:t>, so take your umbrella.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>
                <a:sym typeface="Wingdings"/>
              </a:rPr>
              <a:t></a:t>
            </a:r>
            <a:r>
              <a:rPr lang="en-US" sz="1400" dirty="0"/>
              <a:t>Note—often confused with </a:t>
            </a:r>
            <a:r>
              <a:rPr lang="en-US" sz="1400" i="1" dirty="0" smtClean="0"/>
              <a:t>eminent</a:t>
            </a:r>
            <a:endParaRPr lang="en-US" sz="1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17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66815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406010" y="9321913"/>
            <a:ext cx="1640840" cy="553231"/>
          </a:xfrm>
          <a:prstGeom prst="rect">
            <a:avLst/>
          </a:prstGeom>
        </p:spPr>
        <p:txBody>
          <a:bodyPr vert="horz" lIns="101882" tIns="50941" rIns="101882" bIns="50941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© 2012 QualPro</a:t>
            </a:r>
          </a:p>
        </p:txBody>
      </p:sp>
    </p:spTree>
    <p:extLst>
      <p:ext uri="{BB962C8B-B14F-4D97-AF65-F5344CB8AC3E}">
        <p14:creationId xmlns:p14="http://schemas.microsoft.com/office/powerpoint/2010/main" val="105077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8620" y="-438917"/>
            <a:ext cx="6995160" cy="1104748"/>
          </a:xfrm>
        </p:spPr>
        <p:txBody>
          <a:bodyPr>
            <a:normAutofit/>
          </a:bodyPr>
          <a:lstStyle/>
          <a:p>
            <a:r>
              <a:rPr lang="en-US" dirty="0"/>
              <a:t>ACT Vocabulary Words </a:t>
            </a: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8620" y="886042"/>
            <a:ext cx="6995160" cy="863888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implication</a:t>
            </a:r>
            <a:r>
              <a:rPr lang="en-US" sz="1400" dirty="0"/>
              <a:t> </a:t>
            </a:r>
            <a:r>
              <a:rPr lang="en-US" sz="1400" i="1" dirty="0"/>
              <a:t>n—</a:t>
            </a:r>
            <a:r>
              <a:rPr lang="en-US" sz="1400" dirty="0"/>
              <a:t>the idea a person gives without saying it directly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When three people offer you a Tic-Tac, the </a:t>
            </a:r>
            <a:r>
              <a:rPr lang="en-US" sz="1400" i="1" dirty="0"/>
              <a:t>implication</a:t>
            </a:r>
            <a:r>
              <a:rPr lang="en-US" sz="1400" dirty="0"/>
              <a:t> is that you’ve got bad breath.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>
                <a:sym typeface="Wingdings"/>
              </a:rPr>
              <a:t></a:t>
            </a:r>
            <a:r>
              <a:rPr lang="en-US" sz="1400" dirty="0"/>
              <a:t>Note: different from </a:t>
            </a:r>
            <a:r>
              <a:rPr lang="en-US" sz="1400" i="1" dirty="0"/>
              <a:t>inference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imply</a:t>
            </a:r>
            <a:r>
              <a:rPr lang="en-US" sz="1400" dirty="0"/>
              <a:t> </a:t>
            </a:r>
            <a:r>
              <a:rPr lang="en-US" sz="1400" i="1" dirty="0" err="1"/>
              <a:t>vt</a:t>
            </a:r>
            <a:r>
              <a:rPr lang="en-US" sz="1400" dirty="0"/>
              <a:t>—to give an idea indirectly, without coming out and saying 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When Brian offered Hugo a bigger chair, he was </a:t>
            </a:r>
            <a:r>
              <a:rPr lang="en-US" sz="1400" i="1" dirty="0"/>
              <a:t>implying</a:t>
            </a:r>
            <a:r>
              <a:rPr lang="en-US" sz="1400" dirty="0"/>
              <a:t> that Hugo was overweight.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>
                <a:sym typeface="Wingdings"/>
              </a:rPr>
              <a:t></a:t>
            </a:r>
            <a:r>
              <a:rPr lang="en-US" sz="1400" dirty="0"/>
              <a:t>Note: different from </a:t>
            </a:r>
            <a:r>
              <a:rPr lang="en-US" sz="1400" i="1" dirty="0"/>
              <a:t>infer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impose </a:t>
            </a:r>
            <a:r>
              <a:rPr lang="en-US" sz="1400" i="1" dirty="0" err="1"/>
              <a:t>vt</a:t>
            </a:r>
            <a:r>
              <a:rPr lang="en-US" sz="1400" dirty="0"/>
              <a:t>—to cause unnecessary trouble to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“It‘s after midnight, Mrs. Kane, so we won’t </a:t>
            </a:r>
            <a:r>
              <a:rPr lang="en-US" sz="1400" i="1" dirty="0"/>
              <a:t>impose</a:t>
            </a:r>
            <a:r>
              <a:rPr lang="en-US" sz="1400" dirty="0"/>
              <a:t> in you any longer. Good night.”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inaccurate</a:t>
            </a:r>
            <a:r>
              <a:rPr lang="en-US" sz="1400" dirty="0"/>
              <a:t> </a:t>
            </a:r>
            <a:r>
              <a:rPr lang="en-US" sz="1400" i="1" dirty="0" err="1"/>
              <a:t>adj</a:t>
            </a:r>
            <a:r>
              <a:rPr lang="en-US" sz="1400" dirty="0"/>
              <a:t>—wrong; faulty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After the ball game was rained out, it was obvious that Channel 9’s weather </a:t>
            </a:r>
            <a:r>
              <a:rPr lang="en-US" sz="1400" dirty="0" smtClean="0"/>
              <a:t>report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prediction </a:t>
            </a:r>
            <a:r>
              <a:rPr lang="en-US" sz="1400" dirty="0"/>
              <a:t>of 100% sunshine was </a:t>
            </a:r>
            <a:r>
              <a:rPr lang="en-US" sz="1400" i="1" dirty="0"/>
              <a:t>inaccurate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inadvertently</a:t>
            </a:r>
            <a:r>
              <a:rPr lang="en-US" sz="1400" dirty="0" smtClean="0"/>
              <a:t> </a:t>
            </a:r>
            <a:r>
              <a:rPr lang="en-US" sz="1400" i="1" dirty="0"/>
              <a:t>adv</a:t>
            </a:r>
            <a:r>
              <a:rPr lang="en-US" sz="1400" dirty="0"/>
              <a:t>—without having been planned; by not being careful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waiter </a:t>
            </a:r>
            <a:r>
              <a:rPr lang="en-US" sz="1400" i="1" dirty="0"/>
              <a:t>inadvertently</a:t>
            </a:r>
            <a:r>
              <a:rPr lang="en-US" sz="1400" dirty="0"/>
              <a:t> knocked the cherry off my sundae when he reached for the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dirty </a:t>
            </a:r>
            <a:r>
              <a:rPr lang="en-US" sz="1400" dirty="0"/>
              <a:t>plate.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incentive </a:t>
            </a:r>
            <a:r>
              <a:rPr lang="en-US" sz="1400" i="1" dirty="0"/>
              <a:t>n</a:t>
            </a:r>
            <a:r>
              <a:rPr lang="en-US" sz="1400" dirty="0"/>
              <a:t>—a reward or prize offered to get someone to behave a certain way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Hanging a nice, juicy carrot in front of a donkey’s nose is a good </a:t>
            </a:r>
            <a:r>
              <a:rPr lang="en-US" sz="1400" i="1" dirty="0"/>
              <a:t>incentive</a:t>
            </a:r>
            <a:r>
              <a:rPr lang="en-US" sz="1400" dirty="0"/>
              <a:t> to make him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move </a:t>
            </a:r>
            <a:r>
              <a:rPr lang="en-US" sz="1400" dirty="0"/>
              <a:t>forward.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Inclination </a:t>
            </a:r>
            <a:r>
              <a:rPr lang="en-US" sz="1400" i="1" dirty="0"/>
              <a:t>n</a:t>
            </a:r>
            <a:r>
              <a:rPr lang="en-US" sz="1400" dirty="0"/>
              <a:t>—leaning; tendency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Two of the Gregory children show a definite </a:t>
            </a:r>
            <a:r>
              <a:rPr lang="en-US" sz="1400" i="1" dirty="0"/>
              <a:t>inclination</a:t>
            </a:r>
            <a:r>
              <a:rPr lang="en-US" sz="1400" dirty="0"/>
              <a:t> towards music.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inconsistency </a:t>
            </a:r>
            <a:r>
              <a:rPr lang="en-US" sz="1400" i="1" dirty="0"/>
              <a:t>n</a:t>
            </a:r>
            <a:r>
              <a:rPr lang="en-US" sz="1400" dirty="0"/>
              <a:t>—lack of “sameness”; difference in substance or texture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Waiter, there is an </a:t>
            </a:r>
            <a:r>
              <a:rPr lang="en-US" sz="1400" i="1" dirty="0"/>
              <a:t>inconsistency</a:t>
            </a:r>
            <a:r>
              <a:rPr lang="en-US" sz="1400" dirty="0"/>
              <a:t> between what I ordered and what you brought me.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inconstant </a:t>
            </a:r>
            <a:r>
              <a:rPr lang="en-US" sz="1400" i="1" dirty="0"/>
              <a:t>adj</a:t>
            </a:r>
            <a:r>
              <a:rPr lang="en-US" sz="1400" dirty="0"/>
              <a:t>—unsteady; wavering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Walter, that jerk, is an </a:t>
            </a:r>
            <a:r>
              <a:rPr lang="en-US" sz="1400" i="1" dirty="0"/>
              <a:t>inconstant</a:t>
            </a:r>
            <a:r>
              <a:rPr lang="en-US" sz="1400" dirty="0"/>
              <a:t> boyfriend; he dates three girls besides Jodi.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indication </a:t>
            </a:r>
            <a:r>
              <a:rPr lang="en-US" sz="1400" i="1" dirty="0"/>
              <a:t>n</a:t>
            </a:r>
            <a:r>
              <a:rPr lang="en-US" sz="1400" dirty="0"/>
              <a:t>—hint; sign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With a tilt of her head, Kiki made an </a:t>
            </a:r>
            <a:r>
              <a:rPr lang="en-US" sz="1400" i="1" dirty="0"/>
              <a:t>indication</a:t>
            </a:r>
            <a:r>
              <a:rPr lang="en-US" sz="1400" dirty="0"/>
              <a:t> that she wouldn’t mind talking to Bob.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Indifference </a:t>
            </a:r>
            <a:r>
              <a:rPr lang="en-US" sz="1400" i="1" dirty="0"/>
              <a:t>n</a:t>
            </a:r>
            <a:r>
              <a:rPr lang="en-US" sz="1400" dirty="0"/>
              <a:t>—absence of caring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Whether you go or stay is a matter of complete </a:t>
            </a:r>
            <a:r>
              <a:rPr lang="en-US" sz="1400" i="1" dirty="0"/>
              <a:t>indifference</a:t>
            </a:r>
            <a:r>
              <a:rPr lang="en-US" sz="1400" dirty="0"/>
              <a:t> to me</a:t>
            </a:r>
            <a:r>
              <a:rPr lang="en-US" sz="1400" dirty="0" smtClean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inevitable</a:t>
            </a:r>
            <a:r>
              <a:rPr lang="en-US" sz="1400" dirty="0"/>
              <a:t> </a:t>
            </a:r>
            <a:r>
              <a:rPr lang="en-US" sz="1400" i="1" dirty="0" err="1"/>
              <a:t>adj</a:t>
            </a:r>
            <a:r>
              <a:rPr lang="en-US" sz="1400" dirty="0"/>
              <a:t>—unavoidable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One </a:t>
            </a:r>
            <a:r>
              <a:rPr lang="en-US" sz="1400" i="1" dirty="0"/>
              <a:t>inevitable</a:t>
            </a:r>
            <a:r>
              <a:rPr lang="en-US" sz="1400" dirty="0"/>
              <a:t> result of eating dessert at every meal is weight gain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18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66815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406010" y="9321913"/>
            <a:ext cx="1640840" cy="553231"/>
          </a:xfrm>
          <a:prstGeom prst="rect">
            <a:avLst/>
          </a:prstGeom>
        </p:spPr>
        <p:txBody>
          <a:bodyPr vert="horz" lIns="101882" tIns="50941" rIns="101882" bIns="50941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© 2012 QualPro</a:t>
            </a:r>
          </a:p>
        </p:txBody>
      </p:sp>
    </p:spTree>
    <p:extLst>
      <p:ext uri="{BB962C8B-B14F-4D97-AF65-F5344CB8AC3E}">
        <p14:creationId xmlns:p14="http://schemas.microsoft.com/office/powerpoint/2010/main" val="38614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8620" y="-438917"/>
            <a:ext cx="6995160" cy="1104748"/>
          </a:xfrm>
        </p:spPr>
        <p:txBody>
          <a:bodyPr>
            <a:normAutofit/>
          </a:bodyPr>
          <a:lstStyle/>
          <a:p>
            <a:r>
              <a:rPr lang="en-US" dirty="0"/>
              <a:t>ACT Vocabulary Words </a:t>
            </a: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8620" y="886042"/>
            <a:ext cx="6995160" cy="863888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inexplicably </a:t>
            </a:r>
            <a:r>
              <a:rPr lang="en-US" sz="1400" i="1" dirty="0" err="1"/>
              <a:t>adv</a:t>
            </a:r>
            <a:r>
              <a:rPr lang="en-US" sz="1400" dirty="0"/>
              <a:t>—“un-explain-ably”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“Nobody broke the vase, Mom,” </a:t>
            </a:r>
            <a:r>
              <a:rPr lang="en-US" sz="1400" dirty="0" err="1"/>
              <a:t>Jimbo</a:t>
            </a:r>
            <a:r>
              <a:rPr lang="en-US" sz="1400" dirty="0"/>
              <a:t> said. “It just </a:t>
            </a:r>
            <a:r>
              <a:rPr lang="en-US" sz="1400" i="1" dirty="0"/>
              <a:t>inexplicably</a:t>
            </a:r>
            <a:r>
              <a:rPr lang="en-US" sz="1400" dirty="0"/>
              <a:t> shattered into a million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pieces</a:t>
            </a:r>
            <a:r>
              <a:rPr lang="en-US" sz="1400" dirty="0"/>
              <a:t>.”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infer</a:t>
            </a:r>
            <a:r>
              <a:rPr lang="en-US" sz="1400" dirty="0" smtClean="0"/>
              <a:t> </a:t>
            </a:r>
            <a:r>
              <a:rPr lang="en-US" sz="1400" i="1" dirty="0"/>
              <a:t>v</a:t>
            </a:r>
            <a:r>
              <a:rPr lang="en-US" sz="1400" dirty="0"/>
              <a:t>—to come up with an idea based on what someone said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When Lee handed me a comb, I </a:t>
            </a:r>
            <a:r>
              <a:rPr lang="en-US" sz="1400" i="1" dirty="0"/>
              <a:t>inferred</a:t>
            </a:r>
            <a:r>
              <a:rPr lang="en-US" sz="1400" dirty="0"/>
              <a:t> that my hair looked messy.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>
                <a:sym typeface="Wingdings"/>
              </a:rPr>
              <a:t></a:t>
            </a:r>
            <a:r>
              <a:rPr lang="en-US" sz="1400" dirty="0"/>
              <a:t>Note: different from </a:t>
            </a:r>
            <a:r>
              <a:rPr lang="en-US" sz="1400" i="1" dirty="0"/>
              <a:t>imply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inference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—an idea that comes from what someone else said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When I saw Nana looking under the bed, my </a:t>
            </a:r>
            <a:r>
              <a:rPr lang="en-US" sz="1400" i="1" dirty="0"/>
              <a:t>inference</a:t>
            </a:r>
            <a:r>
              <a:rPr lang="en-US" sz="1400" dirty="0"/>
              <a:t> was that she had lost something.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>
                <a:sym typeface="Wingdings"/>
              </a:rPr>
              <a:t></a:t>
            </a:r>
            <a:r>
              <a:rPr lang="en-US" sz="1400" dirty="0"/>
              <a:t>Note: different from </a:t>
            </a:r>
            <a:r>
              <a:rPr lang="en-US" sz="1400" i="1" dirty="0"/>
              <a:t>implication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influential </a:t>
            </a:r>
            <a:r>
              <a:rPr lang="en-US" sz="1400" i="1" dirty="0" err="1"/>
              <a:t>adj</a:t>
            </a:r>
            <a:r>
              <a:rPr lang="en-US" sz="1400" dirty="0"/>
              <a:t>—having influence; having “pull”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Beatles were highly </a:t>
            </a:r>
            <a:r>
              <a:rPr lang="en-US" sz="1400" i="1" dirty="0"/>
              <a:t>influential</a:t>
            </a:r>
            <a:r>
              <a:rPr lang="en-US" sz="1400" dirty="0"/>
              <a:t> in the recording industry, being the first to make their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own </a:t>
            </a:r>
            <a:r>
              <a:rPr lang="en-US" sz="1400" dirty="0"/>
              <a:t>technical decisions.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ingenious </a:t>
            </a:r>
            <a:r>
              <a:rPr lang="en-US" sz="1400" i="1" dirty="0"/>
              <a:t>adj</a:t>
            </a:r>
            <a:r>
              <a:rPr lang="en-US" sz="1400" dirty="0"/>
              <a:t>—clever and inventive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My little brother developed an </a:t>
            </a:r>
            <a:r>
              <a:rPr lang="en-US" sz="1400" i="1" dirty="0"/>
              <a:t>ingenious</a:t>
            </a:r>
            <a:r>
              <a:rPr lang="en-US" sz="1400" dirty="0"/>
              <a:t> way to let the dog out without leaving the sofa.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>
                <a:sym typeface="Wingdings"/>
              </a:rPr>
              <a:t></a:t>
            </a:r>
            <a:r>
              <a:rPr lang="en-US" sz="1400" dirty="0"/>
              <a:t>Note: often confused with </a:t>
            </a:r>
            <a:r>
              <a:rPr lang="en-US" sz="1400" i="1" dirty="0"/>
              <a:t>ingenuous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ingenuous </a:t>
            </a:r>
            <a:r>
              <a:rPr lang="en-US" sz="1400" i="1" dirty="0"/>
              <a:t>adj</a:t>
            </a:r>
            <a:r>
              <a:rPr lang="en-US" sz="1400" dirty="0"/>
              <a:t>—innocent, trusting, simple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“Why does Buck like to look at the girls in the short skirts, Daddy?” </a:t>
            </a:r>
            <a:r>
              <a:rPr lang="en-US" sz="1400" dirty="0" smtClean="0"/>
              <a:t>the </a:t>
            </a:r>
            <a:r>
              <a:rPr lang="en-US" sz="1400" i="1" dirty="0" smtClean="0"/>
              <a:t>ingenuous</a:t>
            </a:r>
            <a:r>
              <a:rPr lang="en-US" sz="1400" dirty="0" smtClean="0"/>
              <a:t> little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girl </a:t>
            </a:r>
            <a:r>
              <a:rPr lang="en-US" sz="1400" dirty="0"/>
              <a:t>asked.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>
                <a:sym typeface="Wingdings"/>
              </a:rPr>
              <a:t></a:t>
            </a:r>
            <a:r>
              <a:rPr lang="en-US" sz="1400" dirty="0"/>
              <a:t>Note: often confused with </a:t>
            </a:r>
            <a:r>
              <a:rPr lang="en-US" sz="1400" i="1" dirty="0"/>
              <a:t>ingenious</a:t>
            </a:r>
            <a:r>
              <a:rPr lang="en-US" sz="1400" dirty="0"/>
              <a:t>	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inherent </a:t>
            </a:r>
            <a:r>
              <a:rPr lang="en-US" sz="1400" i="1" dirty="0"/>
              <a:t>adj</a:t>
            </a:r>
            <a:r>
              <a:rPr lang="en-US" sz="1400" dirty="0"/>
              <a:t>—built-in naturally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While vitamin pills can be useful, the vitamins </a:t>
            </a:r>
            <a:r>
              <a:rPr lang="en-US" sz="1400" i="1" dirty="0"/>
              <a:t>inherent</a:t>
            </a:r>
            <a:r>
              <a:rPr lang="en-US" sz="1400" dirty="0"/>
              <a:t> in fresh vegetables are healthier.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initial</a:t>
            </a:r>
            <a:r>
              <a:rPr lang="en-US" sz="1400" dirty="0"/>
              <a:t> </a:t>
            </a:r>
            <a:r>
              <a:rPr lang="en-US" sz="1400" i="1" dirty="0"/>
              <a:t>adj</a:t>
            </a:r>
            <a:r>
              <a:rPr lang="en-US" sz="1400" dirty="0"/>
              <a:t>—first; at the beginning	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At our </a:t>
            </a:r>
            <a:r>
              <a:rPr lang="en-US" sz="1400" i="1" dirty="0"/>
              <a:t>initial </a:t>
            </a:r>
            <a:r>
              <a:rPr lang="en-US" sz="1400" dirty="0"/>
              <a:t>meeting, Van seemed boring; when I knew him better, though, he made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me </a:t>
            </a:r>
            <a:r>
              <a:rPr lang="en-US" sz="1400" dirty="0"/>
              <a:t>laugh.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inquiry </a:t>
            </a:r>
            <a:r>
              <a:rPr lang="en-US" sz="1400" i="1" dirty="0"/>
              <a:t>n</a:t>
            </a:r>
            <a:r>
              <a:rPr lang="en-US" sz="1400" dirty="0"/>
              <a:t>—question-asking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police’s </a:t>
            </a:r>
            <a:r>
              <a:rPr lang="en-US" sz="1400" i="1" dirty="0"/>
              <a:t>inquiry</a:t>
            </a:r>
            <a:r>
              <a:rPr lang="en-US" sz="1400" dirty="0"/>
              <a:t> into the robbery revealed nothing except that the thief had red hair.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insight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—ability to see or understand the inner nature 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Although she’s </a:t>
            </a:r>
            <a:r>
              <a:rPr lang="en-US" sz="1400" dirty="0" smtClean="0"/>
              <a:t>eighty-three, </a:t>
            </a:r>
            <a:r>
              <a:rPr lang="en-US" sz="1400" dirty="0"/>
              <a:t>Nana has a lot of </a:t>
            </a:r>
            <a:r>
              <a:rPr lang="en-US" sz="1400" i="1" dirty="0"/>
              <a:t>insight</a:t>
            </a:r>
            <a:r>
              <a:rPr lang="en-US" sz="1400" dirty="0"/>
              <a:t> into the problems of teenage girls.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insignificant </a:t>
            </a:r>
            <a:r>
              <a:rPr lang="en-US" sz="1400" i="1" dirty="0"/>
              <a:t>adj</a:t>
            </a:r>
            <a:r>
              <a:rPr lang="en-US" sz="1400" dirty="0"/>
              <a:t>—unimportant; too small to matter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 Except for a few </a:t>
            </a:r>
            <a:r>
              <a:rPr lang="en-US" sz="1400" i="1" dirty="0"/>
              <a:t>insignificant</a:t>
            </a:r>
            <a:r>
              <a:rPr lang="en-US" sz="1400" dirty="0"/>
              <a:t> details, Gina had finished planning the entire wedding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19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66815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406010" y="9321913"/>
            <a:ext cx="1640840" cy="553231"/>
          </a:xfrm>
          <a:prstGeom prst="rect">
            <a:avLst/>
          </a:prstGeom>
        </p:spPr>
        <p:txBody>
          <a:bodyPr vert="horz" lIns="101882" tIns="50941" rIns="101882" bIns="50941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© 2012 QualPro</a:t>
            </a:r>
          </a:p>
        </p:txBody>
      </p:sp>
    </p:spTree>
    <p:extLst>
      <p:ext uri="{BB962C8B-B14F-4D97-AF65-F5344CB8AC3E}">
        <p14:creationId xmlns:p14="http://schemas.microsoft.com/office/powerpoint/2010/main" val="72577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8620" y="-438917"/>
            <a:ext cx="6995160" cy="1104748"/>
          </a:xfrm>
        </p:spPr>
        <p:txBody>
          <a:bodyPr>
            <a:normAutofit/>
          </a:bodyPr>
          <a:lstStyle/>
          <a:p>
            <a:r>
              <a:rPr lang="en-US" dirty="0"/>
              <a:t>ACT Vocabulary Words </a:t>
            </a: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8620" y="886042"/>
            <a:ext cx="6995160" cy="863888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insinuate </a:t>
            </a:r>
            <a:r>
              <a:rPr lang="en-US" sz="1400" i="1" dirty="0" err="1"/>
              <a:t>vt</a:t>
            </a:r>
            <a:r>
              <a:rPr lang="en-US" sz="1400" dirty="0"/>
              <a:t>—to hint or suggest indirectly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When Marcy looked at </a:t>
            </a:r>
            <a:r>
              <a:rPr lang="en-US" sz="1400" dirty="0" smtClean="0"/>
              <a:t>me </a:t>
            </a:r>
            <a:r>
              <a:rPr lang="en-US" sz="1400" dirty="0"/>
              <a:t>and locked her desk, she was </a:t>
            </a:r>
            <a:r>
              <a:rPr lang="en-US" sz="1400" i="1" dirty="0"/>
              <a:t>insinuating</a:t>
            </a:r>
            <a:r>
              <a:rPr lang="en-US" sz="1400" dirty="0"/>
              <a:t> that I was nosy.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insistently </a:t>
            </a:r>
            <a:r>
              <a:rPr lang="en-US" sz="1400" i="1" dirty="0" err="1"/>
              <a:t>adv</a:t>
            </a:r>
            <a:r>
              <a:rPr lang="en-US" sz="1400" dirty="0"/>
              <a:t>—refusing to give up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salesman </a:t>
            </a:r>
            <a:r>
              <a:rPr lang="en-US" sz="1400" i="1" dirty="0"/>
              <a:t>insistently </a:t>
            </a:r>
            <a:r>
              <a:rPr lang="en-US" sz="1400" dirty="0"/>
              <a:t>knocked at the door until Grandpa wheeled his wheelchair to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the </a:t>
            </a:r>
            <a:r>
              <a:rPr lang="en-US" sz="1400" dirty="0"/>
              <a:t>door and answered.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Insufficient </a:t>
            </a:r>
            <a:r>
              <a:rPr lang="en-US" sz="1400" i="1" dirty="0" err="1"/>
              <a:t>adj</a:t>
            </a:r>
            <a:r>
              <a:rPr lang="en-US" sz="1400" dirty="0"/>
              <a:t>—not enough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police announced that they had </a:t>
            </a:r>
            <a:r>
              <a:rPr lang="en-US" sz="1400" i="1" dirty="0"/>
              <a:t>insufficient</a:t>
            </a:r>
            <a:r>
              <a:rPr lang="en-US" sz="1400" dirty="0"/>
              <a:t> evidence to make an arrest.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intent</a:t>
            </a:r>
            <a:r>
              <a:rPr lang="en-US" sz="1400" dirty="0"/>
              <a:t>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i="1" dirty="0" err="1"/>
              <a:t>adj</a:t>
            </a:r>
            <a:r>
              <a:rPr lang="en-US" sz="1400" i="1" dirty="0"/>
              <a:t>—</a:t>
            </a:r>
            <a:r>
              <a:rPr lang="en-US" sz="1400" dirty="0"/>
              <a:t>determined to; focused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Grace was so</a:t>
            </a:r>
            <a:r>
              <a:rPr lang="en-US" sz="1400" i="1" dirty="0"/>
              <a:t> intent </a:t>
            </a:r>
            <a:r>
              <a:rPr lang="en-US" sz="1400" dirty="0"/>
              <a:t>on following the traffic laws that she did not notice what Luke was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saying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i="1" dirty="0"/>
              <a:t>n</a:t>
            </a:r>
            <a:r>
              <a:rPr lang="en-US" sz="1400" dirty="0"/>
              <a:t>—purpose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By bringing Kate a dozen roses, Bill’s </a:t>
            </a:r>
            <a:r>
              <a:rPr lang="en-US" sz="1400" i="1" dirty="0"/>
              <a:t>intent</a:t>
            </a:r>
            <a:r>
              <a:rPr lang="en-US" sz="1400" dirty="0"/>
              <a:t> was to express his love, not to make her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sneeze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intently </a:t>
            </a:r>
            <a:r>
              <a:rPr lang="en-US" sz="1400" i="1" dirty="0"/>
              <a:t>adv</a:t>
            </a:r>
            <a:r>
              <a:rPr lang="en-US" sz="1400" dirty="0"/>
              <a:t>—with great concentration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boys played Masters of Destruction so </a:t>
            </a:r>
            <a:r>
              <a:rPr lang="en-US" sz="1400" i="1" dirty="0"/>
              <a:t>intently</a:t>
            </a:r>
            <a:r>
              <a:rPr lang="en-US" sz="1400" dirty="0"/>
              <a:t> that they did not hear Mom call </a:t>
            </a:r>
            <a:r>
              <a:rPr lang="en-US" sz="1400" dirty="0" smtClean="0"/>
              <a:t>them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for </a:t>
            </a:r>
            <a:r>
              <a:rPr lang="en-US" sz="1400" dirty="0"/>
              <a:t>dinner.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interpretation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—way of saying something in a different language or for a different listener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A Sesame Street </a:t>
            </a:r>
            <a:r>
              <a:rPr lang="en-US" sz="1400" i="1" dirty="0"/>
              <a:t>interpretation</a:t>
            </a:r>
            <a:r>
              <a:rPr lang="en-US" sz="1400" dirty="0"/>
              <a:t> of </a:t>
            </a:r>
            <a:r>
              <a:rPr lang="en-US" sz="1400" dirty="0" smtClean="0"/>
              <a:t>Shakespeare’s play </a:t>
            </a:r>
            <a:r>
              <a:rPr lang="en-US" sz="1400" i="1" dirty="0" smtClean="0"/>
              <a:t>Romeo </a:t>
            </a:r>
            <a:r>
              <a:rPr lang="en-US" sz="1400" i="1" dirty="0"/>
              <a:t>and </a:t>
            </a:r>
            <a:r>
              <a:rPr lang="en-US" sz="1400" i="1" dirty="0" smtClean="0"/>
              <a:t>Juliet</a:t>
            </a:r>
            <a:r>
              <a:rPr lang="en-US" sz="1400" dirty="0" smtClean="0"/>
              <a:t> </a:t>
            </a:r>
            <a:r>
              <a:rPr lang="en-US" sz="1400" dirty="0"/>
              <a:t>would </a:t>
            </a:r>
            <a:r>
              <a:rPr lang="en-US" sz="1400" dirty="0" smtClean="0"/>
              <a:t>probably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leave out the deaths</a:t>
            </a:r>
            <a:r>
              <a:rPr lang="en-US" sz="1400" dirty="0" smtClean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intolerant</a:t>
            </a:r>
            <a:r>
              <a:rPr lang="en-US" sz="1400" dirty="0"/>
              <a:t>  </a:t>
            </a:r>
            <a:r>
              <a:rPr lang="en-US" sz="1400" i="1" dirty="0"/>
              <a:t>adj</a:t>
            </a:r>
            <a:r>
              <a:rPr lang="en-US" sz="1400" dirty="0"/>
              <a:t>—unwilling or unable to put up with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Since Donna is </a:t>
            </a:r>
            <a:r>
              <a:rPr lang="en-US" sz="1400" i="1" dirty="0"/>
              <a:t>intolerant</a:t>
            </a:r>
            <a:r>
              <a:rPr lang="en-US" sz="1400" dirty="0"/>
              <a:t> of milk products and Uncle Todd is </a:t>
            </a:r>
            <a:r>
              <a:rPr lang="en-US" sz="1400" i="1" dirty="0"/>
              <a:t>intolerant</a:t>
            </a:r>
            <a:r>
              <a:rPr lang="en-US" sz="1400" dirty="0"/>
              <a:t> of hippies, they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did </a:t>
            </a:r>
            <a:r>
              <a:rPr lang="en-US" sz="1400" dirty="0"/>
              <a:t>not attend the opening of the new Woodstock Ice Cream Parlor.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intricacies </a:t>
            </a:r>
            <a:r>
              <a:rPr lang="en-US" sz="1400" i="1" dirty="0"/>
              <a:t>n</a:t>
            </a:r>
            <a:r>
              <a:rPr lang="en-US" sz="1400" dirty="0"/>
              <a:t>—complicated details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Caitlyn hates to dust around the </a:t>
            </a:r>
            <a:r>
              <a:rPr lang="en-US" sz="1400" i="1" dirty="0"/>
              <a:t>intricacies </a:t>
            </a:r>
            <a:r>
              <a:rPr lang="en-US" sz="1400" dirty="0"/>
              <a:t>of her mother’s miniature glass animal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collection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intricate </a:t>
            </a:r>
            <a:r>
              <a:rPr lang="en-US" sz="1400" i="1" dirty="0"/>
              <a:t>adj</a:t>
            </a:r>
            <a:r>
              <a:rPr lang="en-US" sz="1400" dirty="0"/>
              <a:t>—delicate and complicated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 smtClean="0"/>
              <a:t>	Norman </a:t>
            </a:r>
            <a:r>
              <a:rPr lang="en-US" sz="1400" dirty="0"/>
              <a:t>has no problem with the </a:t>
            </a:r>
            <a:r>
              <a:rPr lang="en-US" sz="1400" i="1" dirty="0"/>
              <a:t>intricate</a:t>
            </a:r>
            <a:r>
              <a:rPr lang="en-US" sz="1400" dirty="0"/>
              <a:t> workings of the inside of a computer.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intrigue </a:t>
            </a:r>
            <a:r>
              <a:rPr lang="en-US" sz="1400" i="1" dirty="0"/>
              <a:t>vt</a:t>
            </a:r>
            <a:r>
              <a:rPr lang="en-US" sz="1400" dirty="0"/>
              <a:t>—to fascinate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Uncle Steve told Quint, “No matter how old I get, the mind of a woman will always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i="1" dirty="0" smtClean="0"/>
              <a:t>intrigue</a:t>
            </a:r>
            <a:r>
              <a:rPr lang="en-US" sz="1400" dirty="0" smtClean="0"/>
              <a:t> </a:t>
            </a:r>
            <a:r>
              <a:rPr lang="en-US" sz="1400" dirty="0"/>
              <a:t>me</a:t>
            </a:r>
            <a:r>
              <a:rPr lang="en-US" sz="1400" dirty="0" smtClean="0"/>
              <a:t>.”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20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66815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406010" y="9321913"/>
            <a:ext cx="1640840" cy="553231"/>
          </a:xfrm>
          <a:prstGeom prst="rect">
            <a:avLst/>
          </a:prstGeom>
        </p:spPr>
        <p:txBody>
          <a:bodyPr vert="horz" lIns="101882" tIns="50941" rIns="101882" bIns="50941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© 2012 QualPro</a:t>
            </a:r>
          </a:p>
        </p:txBody>
      </p:sp>
    </p:spTree>
    <p:extLst>
      <p:ext uri="{BB962C8B-B14F-4D97-AF65-F5344CB8AC3E}">
        <p14:creationId xmlns:p14="http://schemas.microsoft.com/office/powerpoint/2010/main" val="284014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8620" y="-438917"/>
            <a:ext cx="6995160" cy="1104748"/>
          </a:xfrm>
        </p:spPr>
        <p:txBody>
          <a:bodyPr>
            <a:normAutofit/>
          </a:bodyPr>
          <a:lstStyle/>
          <a:p>
            <a:r>
              <a:rPr lang="en-US" dirty="0"/>
              <a:t>ACT Vocabulary Words </a:t>
            </a: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8620" y="886042"/>
            <a:ext cx="6995160" cy="863888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irreconcilable</a:t>
            </a:r>
            <a:r>
              <a:rPr lang="en-US" sz="1400" dirty="0"/>
              <a:t> </a:t>
            </a:r>
            <a:r>
              <a:rPr lang="en-US" sz="1400" i="1" dirty="0" err="1"/>
              <a:t>adv</a:t>
            </a:r>
            <a:r>
              <a:rPr lang="en-US" sz="1400" dirty="0"/>
              <a:t>—un-</a:t>
            </a:r>
            <a:r>
              <a:rPr lang="en-US" sz="1400" dirty="0" err="1"/>
              <a:t>matchable</a:t>
            </a:r>
            <a:r>
              <a:rPr lang="en-US" sz="1400" dirty="0"/>
              <a:t>; that cannot be brought into agreement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Since Matt bred beef cattle and Kiki was a vegetarian, their differences </a:t>
            </a:r>
            <a:r>
              <a:rPr lang="en-US" sz="1400" dirty="0" smtClean="0"/>
              <a:t>were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i="1" dirty="0"/>
              <a:t>	</a:t>
            </a:r>
            <a:r>
              <a:rPr lang="en-US" sz="1400" i="1" dirty="0" smtClean="0"/>
              <a:t>irreconcilable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irrelevant </a:t>
            </a:r>
            <a:r>
              <a:rPr lang="en-US" sz="1400" i="1" dirty="0" err="1"/>
              <a:t>adj</a:t>
            </a:r>
            <a:r>
              <a:rPr lang="en-US" sz="1400" dirty="0"/>
              <a:t>—unrelated; not important to the matter at hand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Whether you pay me back with two five-dollar bills or ten ones is </a:t>
            </a:r>
            <a:r>
              <a:rPr lang="en-US" sz="1400" i="1" dirty="0"/>
              <a:t>irrelevant</a:t>
            </a:r>
            <a:r>
              <a:rPr lang="en-US" sz="1400" dirty="0"/>
              <a:t>, as long as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you </a:t>
            </a:r>
            <a:r>
              <a:rPr lang="en-US" sz="1400" dirty="0"/>
              <a:t>pay me back today.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irrevocable </a:t>
            </a:r>
            <a:r>
              <a:rPr lang="en-US" sz="1400" i="1" dirty="0" err="1"/>
              <a:t>adj</a:t>
            </a:r>
            <a:r>
              <a:rPr lang="en-US" sz="1400" dirty="0"/>
              <a:t>—unchangeable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Dad’s decree that no daughter of his will date until she is </a:t>
            </a:r>
            <a:r>
              <a:rPr lang="en-US" sz="1400" dirty="0" smtClean="0"/>
              <a:t>fifteen </a:t>
            </a:r>
            <a:r>
              <a:rPr lang="en-US" sz="1400" dirty="0"/>
              <a:t>is final and </a:t>
            </a:r>
            <a:r>
              <a:rPr lang="en-US" sz="1400" i="1" dirty="0"/>
              <a:t>irrevocable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likewise</a:t>
            </a:r>
            <a:r>
              <a:rPr lang="en-US" sz="1400" dirty="0" smtClean="0"/>
              <a:t> </a:t>
            </a:r>
            <a:r>
              <a:rPr lang="en-US" sz="1400" i="1" dirty="0" err="1"/>
              <a:t>adv</a:t>
            </a:r>
            <a:r>
              <a:rPr lang="en-US" sz="1400" dirty="0"/>
              <a:t>—in the same way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Her friends like Jane because she’s so positive; </a:t>
            </a:r>
            <a:r>
              <a:rPr lang="en-US" sz="1400" i="1" dirty="0"/>
              <a:t>likewise</a:t>
            </a:r>
            <a:r>
              <a:rPr lang="en-US" sz="1400" dirty="0"/>
              <a:t>, strangers like her for her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friendliness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longstanding </a:t>
            </a:r>
            <a:r>
              <a:rPr lang="en-US" sz="1400" i="1" dirty="0" err="1"/>
              <a:t>adj</a:t>
            </a:r>
            <a:r>
              <a:rPr lang="en-US" sz="1400" dirty="0"/>
              <a:t>—having been established a long time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Some of the council members were uneasy changing the </a:t>
            </a:r>
            <a:r>
              <a:rPr lang="en-US" sz="1400" i="1" dirty="0"/>
              <a:t>longstanding</a:t>
            </a:r>
            <a:r>
              <a:rPr lang="en-US" sz="1400" dirty="0"/>
              <a:t> town boundaries.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lyricism </a:t>
            </a:r>
            <a:r>
              <a:rPr lang="en-US" sz="1400" i="1" dirty="0"/>
              <a:t>n</a:t>
            </a:r>
            <a:r>
              <a:rPr lang="en-US" sz="1400" dirty="0"/>
              <a:t>—graceful, musical quality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Even voters who disagreed with his views were swayed by the </a:t>
            </a:r>
            <a:r>
              <a:rPr lang="en-US" sz="1400" i="1" dirty="0"/>
              <a:t>lyricism </a:t>
            </a:r>
            <a:r>
              <a:rPr lang="en-US" sz="1400" dirty="0"/>
              <a:t>of his speeches.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mainstream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—majority; common idea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vegans want Friday to be Tofu Day, but kids in the </a:t>
            </a:r>
            <a:r>
              <a:rPr lang="en-US" sz="1400" i="1" dirty="0"/>
              <a:t>mainstream </a:t>
            </a:r>
            <a:r>
              <a:rPr lang="en-US" sz="1400" dirty="0"/>
              <a:t>want it to stay Pizza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Day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mandate </a:t>
            </a:r>
            <a:r>
              <a:rPr lang="en-US" sz="1400" i="1" dirty="0"/>
              <a:t>v</a:t>
            </a:r>
            <a:r>
              <a:rPr lang="en-US" sz="1400" dirty="0"/>
              <a:t>—to cause to be demanded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alarming increase in stray dogs </a:t>
            </a:r>
            <a:r>
              <a:rPr lang="en-US" sz="1400" i="1" dirty="0"/>
              <a:t>mandated</a:t>
            </a:r>
            <a:r>
              <a:rPr lang="en-US" sz="1400" dirty="0"/>
              <a:t> a crackdown by the Humane Society.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matter of course </a:t>
            </a:r>
            <a:r>
              <a:rPr lang="en-US" sz="1400" i="1" dirty="0"/>
              <a:t>n</a:t>
            </a:r>
            <a:r>
              <a:rPr lang="en-US" sz="1400" dirty="0"/>
              <a:t>—thing that people just accept without thinking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Mom began washing the dishes as a </a:t>
            </a:r>
            <a:r>
              <a:rPr lang="en-US" sz="1400" i="1" dirty="0"/>
              <a:t>matter of course</a:t>
            </a:r>
            <a:r>
              <a:rPr lang="en-US" sz="1400" dirty="0"/>
              <a:t>, even though it was Mother’s Day.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means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—stuff needed; way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I had the need and the desire to buy a car, but not the </a:t>
            </a:r>
            <a:r>
              <a:rPr lang="en-US" sz="1400" i="1" dirty="0"/>
              <a:t>means</a:t>
            </a:r>
            <a:r>
              <a:rPr lang="en-US" sz="1400" dirty="0"/>
              <a:t>, so I got a job</a:t>
            </a:r>
            <a:r>
              <a:rPr lang="en-US" sz="1400" dirty="0" smtClean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mediocre</a:t>
            </a:r>
            <a:r>
              <a:rPr lang="en-US" sz="1400" dirty="0"/>
              <a:t> </a:t>
            </a:r>
            <a:r>
              <a:rPr lang="en-US" sz="1400" i="1" dirty="0"/>
              <a:t>adj</a:t>
            </a:r>
            <a:r>
              <a:rPr lang="en-US" sz="1400" dirty="0"/>
              <a:t>—neither high- nor low-quality; in-between; average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pie was </a:t>
            </a:r>
            <a:r>
              <a:rPr lang="en-US" sz="1400" i="1" dirty="0"/>
              <a:t>mediocre</a:t>
            </a:r>
            <a:r>
              <a:rPr lang="en-US" sz="1400" dirty="0"/>
              <a:t>; it wasn’t as delicious as Granny’s, but it wasn’t as nasty as mine.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melancholy</a:t>
            </a:r>
            <a:r>
              <a:rPr lang="en-US" sz="1400" dirty="0"/>
              <a:t> </a:t>
            </a:r>
            <a:r>
              <a:rPr lang="en-US" sz="1400" i="1" dirty="0"/>
              <a:t>adj</a:t>
            </a:r>
            <a:r>
              <a:rPr lang="en-US" sz="1400" dirty="0"/>
              <a:t>—sad and thoughtful; gloomy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Rainy days like this make me so </a:t>
            </a:r>
            <a:r>
              <a:rPr lang="en-US" sz="1400" i="1" dirty="0"/>
              <a:t>melancholy</a:t>
            </a:r>
            <a:r>
              <a:rPr lang="en-US" sz="1400" dirty="0"/>
              <a:t> that I need to watch a good comedy.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21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66815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406010" y="9321913"/>
            <a:ext cx="1640840" cy="553231"/>
          </a:xfrm>
          <a:prstGeom prst="rect">
            <a:avLst/>
          </a:prstGeom>
        </p:spPr>
        <p:txBody>
          <a:bodyPr vert="horz" lIns="101882" tIns="50941" rIns="101882" bIns="50941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© 2012 QualPro</a:t>
            </a:r>
          </a:p>
        </p:txBody>
      </p:sp>
    </p:spTree>
    <p:extLst>
      <p:ext uri="{BB962C8B-B14F-4D97-AF65-F5344CB8AC3E}">
        <p14:creationId xmlns:p14="http://schemas.microsoft.com/office/powerpoint/2010/main" val="379940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8620" y="-438917"/>
            <a:ext cx="6995160" cy="1104748"/>
          </a:xfrm>
        </p:spPr>
        <p:txBody>
          <a:bodyPr>
            <a:normAutofit/>
          </a:bodyPr>
          <a:lstStyle/>
          <a:p>
            <a:r>
              <a:rPr lang="en-US" dirty="0"/>
              <a:t>ACT Vocabulary Words </a:t>
            </a: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8620" y="886042"/>
            <a:ext cx="6995160" cy="863888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mere</a:t>
            </a:r>
            <a:r>
              <a:rPr lang="en-US" sz="1400" dirty="0"/>
              <a:t> </a:t>
            </a:r>
            <a:r>
              <a:rPr lang="en-US" sz="1400" i="1" dirty="0" err="1"/>
              <a:t>adj</a:t>
            </a:r>
            <a:r>
              <a:rPr lang="en-US" sz="1400" dirty="0"/>
              <a:t>—only; nothing more or other than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Nobody expected that a </a:t>
            </a:r>
            <a:r>
              <a:rPr lang="en-US" sz="1400" i="1" dirty="0"/>
              <a:t>mere</a:t>
            </a:r>
            <a:r>
              <a:rPr lang="en-US" sz="1400" dirty="0"/>
              <a:t> five-year-old could play the piano like Elton John.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meticulous</a:t>
            </a:r>
            <a:r>
              <a:rPr lang="en-US" sz="1400" dirty="0"/>
              <a:t> </a:t>
            </a:r>
            <a:r>
              <a:rPr lang="en-US" sz="1400" i="1" dirty="0" err="1"/>
              <a:t>adj</a:t>
            </a:r>
            <a:r>
              <a:rPr lang="en-US" sz="1400" dirty="0"/>
              <a:t>—picky and extremely careful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guy who washes my car is so </a:t>
            </a:r>
            <a:r>
              <a:rPr lang="en-US" sz="1400" i="1" dirty="0"/>
              <a:t>meticulous</a:t>
            </a:r>
            <a:r>
              <a:rPr lang="en-US" sz="1400" dirty="0"/>
              <a:t> that he goes over the interior with a Q-tip.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minuscule</a:t>
            </a:r>
            <a:r>
              <a:rPr lang="en-US" sz="1400" dirty="0"/>
              <a:t> </a:t>
            </a:r>
            <a:r>
              <a:rPr lang="en-US" sz="1400" i="1" dirty="0" err="1"/>
              <a:t>adj</a:t>
            </a:r>
            <a:r>
              <a:rPr lang="en-US" sz="1400" dirty="0"/>
              <a:t>—very tiny	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Grandpa didn’t see the </a:t>
            </a:r>
            <a:r>
              <a:rPr lang="en-US" sz="1400" i="1" dirty="0"/>
              <a:t>minuscule</a:t>
            </a:r>
            <a:r>
              <a:rPr lang="en-US" sz="1400" dirty="0"/>
              <a:t> insect on his potato salad before he put it in his </a:t>
            </a:r>
            <a:r>
              <a:rPr lang="en-US" sz="1400" dirty="0" smtClean="0"/>
              <a:t>mouth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mischievous</a:t>
            </a:r>
            <a:r>
              <a:rPr lang="en-US" sz="1400" dirty="0"/>
              <a:t> </a:t>
            </a:r>
            <a:r>
              <a:rPr lang="en-US" sz="1400" i="1" dirty="0" err="1"/>
              <a:t>adj</a:t>
            </a:r>
            <a:r>
              <a:rPr lang="en-US" sz="1400" dirty="0"/>
              <a:t>—fond of playing jokes and causing harmless trouble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Both puppies and kittens can seem </a:t>
            </a:r>
            <a:r>
              <a:rPr lang="en-US" sz="1400" i="1" dirty="0"/>
              <a:t>mischievous</a:t>
            </a:r>
            <a:r>
              <a:rPr lang="en-US" sz="1400" dirty="0"/>
              <a:t> because of their curiosity.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misconception </a:t>
            </a:r>
            <a:r>
              <a:rPr lang="en-US" sz="1400" i="1" dirty="0"/>
              <a:t>n</a:t>
            </a:r>
            <a:r>
              <a:rPr lang="en-US" sz="1400" dirty="0"/>
              <a:t>—mistaken idea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After she saw the mail deliverer put the mail in the mailbox, Jenna got the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i="1" dirty="0" smtClean="0"/>
              <a:t>misconception</a:t>
            </a:r>
            <a:r>
              <a:rPr lang="en-US" sz="1400" dirty="0" smtClean="0"/>
              <a:t> </a:t>
            </a:r>
            <a:r>
              <a:rPr lang="en-US" sz="1400" dirty="0"/>
              <a:t>that he wrote all the letters, </a:t>
            </a:r>
            <a:r>
              <a:rPr lang="en-US" sz="1400" dirty="0" smtClean="0"/>
              <a:t>bills, </a:t>
            </a:r>
            <a:r>
              <a:rPr lang="en-US" sz="1400" dirty="0"/>
              <a:t>and catalogues.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momentous </a:t>
            </a:r>
            <a:r>
              <a:rPr lang="en-US" sz="1400" i="1" dirty="0"/>
              <a:t>adj</a:t>
            </a:r>
            <a:r>
              <a:rPr lang="en-US" sz="1400" dirty="0"/>
              <a:t>—important in a life-changing way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invention of the electric light bulb was a </a:t>
            </a:r>
            <a:r>
              <a:rPr lang="en-US" sz="1400" i="1" dirty="0"/>
              <a:t>momentous</a:t>
            </a:r>
            <a:r>
              <a:rPr lang="en-US" sz="1400" dirty="0"/>
              <a:t> step in modern civilization.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mutual </a:t>
            </a:r>
            <a:r>
              <a:rPr lang="en-US" sz="1400" i="1" dirty="0"/>
              <a:t>adj</a:t>
            </a:r>
            <a:r>
              <a:rPr lang="en-US" sz="1400" dirty="0"/>
              <a:t>—as much from one side as the other; agreeable to both sides; from both sides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Buzz likes Liz, and Liz likes Buzz; their feelings are </a:t>
            </a:r>
            <a:r>
              <a:rPr lang="en-US" sz="1400" i="1" dirty="0"/>
              <a:t>mutual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narrative </a:t>
            </a:r>
            <a:r>
              <a:rPr lang="en-US" sz="1400" i="1" dirty="0"/>
              <a:t>n</a:t>
            </a:r>
            <a:r>
              <a:rPr lang="en-US" sz="1400" dirty="0"/>
              <a:t>—the telling of a story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Barack Obama’s </a:t>
            </a:r>
            <a:r>
              <a:rPr lang="en-US" sz="1400" i="1" dirty="0"/>
              <a:t>narrative</a:t>
            </a:r>
            <a:r>
              <a:rPr lang="en-US" sz="1400" dirty="0"/>
              <a:t> includes growing up in a single-parent family.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nevertheless </a:t>
            </a:r>
            <a:r>
              <a:rPr lang="en-US" sz="1400" i="1" dirty="0"/>
              <a:t>adv</a:t>
            </a:r>
            <a:r>
              <a:rPr lang="en-US" sz="1400" dirty="0"/>
              <a:t>—unlike what you might expect; nonetheless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I slept for nine hours; </a:t>
            </a:r>
            <a:r>
              <a:rPr lang="en-US" sz="1400" i="1" dirty="0"/>
              <a:t>nevertheless</a:t>
            </a:r>
            <a:r>
              <a:rPr lang="en-US" sz="1400" dirty="0"/>
              <a:t>, I was still tired.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nonetheless</a:t>
            </a:r>
            <a:r>
              <a:rPr lang="en-US" sz="1400" dirty="0"/>
              <a:t> </a:t>
            </a:r>
            <a:r>
              <a:rPr lang="en-US" sz="1400" i="1" dirty="0"/>
              <a:t>adv</a:t>
            </a:r>
            <a:r>
              <a:rPr lang="en-US" sz="1400" dirty="0"/>
              <a:t>—unlike what you might expect; nevertheless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Sam was careful; </a:t>
            </a:r>
            <a:r>
              <a:rPr lang="en-US" sz="1400" i="1" dirty="0"/>
              <a:t>nonetheless</a:t>
            </a:r>
            <a:r>
              <a:rPr lang="en-US" sz="1400" dirty="0"/>
              <a:t>, he spilled the coffee.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nostalgia </a:t>
            </a:r>
            <a:r>
              <a:rPr lang="en-US" sz="1400" i="1" dirty="0"/>
              <a:t>n</a:t>
            </a:r>
            <a:r>
              <a:rPr lang="en-US" sz="1400" dirty="0"/>
              <a:t>—an emotional feeling about the past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When the movie </a:t>
            </a:r>
            <a:r>
              <a:rPr lang="en-US" sz="1400" i="1" dirty="0" smtClean="0"/>
              <a:t>Grease</a:t>
            </a:r>
            <a:r>
              <a:rPr lang="en-US" sz="1400" dirty="0" smtClean="0"/>
              <a:t> </a:t>
            </a:r>
            <a:r>
              <a:rPr lang="en-US" sz="1400" dirty="0"/>
              <a:t>came out in the 1970s, America felt </a:t>
            </a:r>
            <a:r>
              <a:rPr lang="en-US" sz="1400" i="1" dirty="0"/>
              <a:t>nostalgia</a:t>
            </a:r>
            <a:r>
              <a:rPr lang="en-US" sz="1400" dirty="0"/>
              <a:t> for the 1950s.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noteworthy</a:t>
            </a:r>
            <a:r>
              <a:rPr lang="en-US" sz="1400" dirty="0"/>
              <a:t> </a:t>
            </a:r>
            <a:r>
              <a:rPr lang="en-US" sz="1400" i="1" dirty="0"/>
              <a:t>adj</a:t>
            </a:r>
            <a:r>
              <a:rPr lang="en-US" sz="1400" dirty="0"/>
              <a:t>—worth paying attention to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only </a:t>
            </a:r>
            <a:r>
              <a:rPr lang="en-US" sz="1400" i="1" dirty="0"/>
              <a:t>noteworthy</a:t>
            </a:r>
            <a:r>
              <a:rPr lang="en-US" sz="1400" dirty="0"/>
              <a:t> event from my week at camp occurred when the pool caught fire.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notion </a:t>
            </a:r>
            <a:r>
              <a:rPr lang="en-US" sz="1400" i="1" dirty="0"/>
              <a:t>n</a:t>
            </a:r>
            <a:r>
              <a:rPr lang="en-US" sz="1400" dirty="0"/>
              <a:t>—small part of an idea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Madison had no </a:t>
            </a:r>
            <a:r>
              <a:rPr lang="en-US" sz="1400" i="1" dirty="0"/>
              <a:t>notion</a:t>
            </a:r>
            <a:r>
              <a:rPr lang="en-US" sz="1400" dirty="0"/>
              <a:t> that the surprise party was for her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22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66815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406010" y="9321913"/>
            <a:ext cx="1640840" cy="553231"/>
          </a:xfrm>
          <a:prstGeom prst="rect">
            <a:avLst/>
          </a:prstGeom>
        </p:spPr>
        <p:txBody>
          <a:bodyPr vert="horz" lIns="101882" tIns="50941" rIns="101882" bIns="50941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© 2012 QualPro</a:t>
            </a:r>
          </a:p>
        </p:txBody>
      </p:sp>
    </p:spTree>
    <p:extLst>
      <p:ext uri="{BB962C8B-B14F-4D97-AF65-F5344CB8AC3E}">
        <p14:creationId xmlns:p14="http://schemas.microsoft.com/office/powerpoint/2010/main" val="143216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8620" y="-438917"/>
            <a:ext cx="6995160" cy="1104748"/>
          </a:xfrm>
        </p:spPr>
        <p:txBody>
          <a:bodyPr>
            <a:normAutofit/>
          </a:bodyPr>
          <a:lstStyle/>
          <a:p>
            <a:r>
              <a:rPr lang="en-US" dirty="0"/>
              <a:t>ACT Vocabulary Words </a:t>
            </a: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8620" y="886042"/>
            <a:ext cx="6995160" cy="863888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obscure 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i="1" dirty="0" err="1"/>
              <a:t>adj</a:t>
            </a:r>
            <a:r>
              <a:rPr lang="en-US" sz="1400" dirty="0"/>
              <a:t>—hard to find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Sophie was shocked to find an </a:t>
            </a:r>
            <a:r>
              <a:rPr lang="en-US" sz="1400" i="1" dirty="0"/>
              <a:t>obscure</a:t>
            </a:r>
            <a:r>
              <a:rPr lang="en-US" sz="1400" dirty="0"/>
              <a:t> law saying that a husband could not beat his wife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with </a:t>
            </a:r>
            <a:r>
              <a:rPr lang="en-US" sz="1400" dirty="0"/>
              <a:t>a stick any larger than his thumb.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i="1" dirty="0" err="1"/>
              <a:t>vt</a:t>
            </a:r>
            <a:r>
              <a:rPr lang="en-US" sz="1400" dirty="0"/>
              <a:t>—to hide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Unfortunately, the clouds </a:t>
            </a:r>
            <a:r>
              <a:rPr lang="en-US" sz="1400" i="1" dirty="0"/>
              <a:t>obscured</a:t>
            </a:r>
            <a:r>
              <a:rPr lang="en-US" sz="1400" dirty="0"/>
              <a:t> the full moon.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obtuse</a:t>
            </a:r>
            <a:r>
              <a:rPr lang="en-US" sz="1400" dirty="0" smtClean="0"/>
              <a:t> </a:t>
            </a:r>
            <a:r>
              <a:rPr lang="en-US" sz="1400" i="1" dirty="0" err="1"/>
              <a:t>adj</a:t>
            </a:r>
            <a:r>
              <a:rPr lang="en-US" sz="1400" dirty="0"/>
              <a:t>—dull; not sharp; said of an angle that is greater than 90° because it isn’t “sharp”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Because Ryan was so </a:t>
            </a:r>
            <a:r>
              <a:rPr lang="en-US" sz="1400" i="1" dirty="0"/>
              <a:t>obtuse</a:t>
            </a:r>
            <a:r>
              <a:rPr lang="en-US" sz="1400" dirty="0"/>
              <a:t>, Jill and Sam had to come out and tell him they wanted to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be </a:t>
            </a:r>
            <a:r>
              <a:rPr lang="en-US" sz="1400" dirty="0"/>
              <a:t>alone.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omission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—the leaving out of something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Due to a famous </a:t>
            </a:r>
            <a:r>
              <a:rPr lang="en-US" sz="1400" i="1" dirty="0"/>
              <a:t>omission</a:t>
            </a:r>
            <a:r>
              <a:rPr lang="en-US" sz="1400" dirty="0"/>
              <a:t>, one version of the Bible said, “Thou shalt commit adultery.”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omit</a:t>
            </a:r>
            <a:r>
              <a:rPr lang="en-US" sz="1400" dirty="0"/>
              <a:t> </a:t>
            </a:r>
            <a:r>
              <a:rPr lang="en-US" sz="1400" i="1" dirty="0" err="1"/>
              <a:t>vt</a:t>
            </a:r>
            <a:r>
              <a:rPr lang="en-US" sz="1400" dirty="0"/>
              <a:t>—to leave out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If you </a:t>
            </a:r>
            <a:r>
              <a:rPr lang="en-US" sz="1400" i="1" dirty="0"/>
              <a:t>omit</a:t>
            </a:r>
            <a:r>
              <a:rPr lang="en-US" sz="1400" dirty="0"/>
              <a:t> the eggs when making meat loaf, it won’t stick together. Don’t ask me how I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know</a:t>
            </a:r>
            <a:r>
              <a:rPr lang="en-US" sz="1400" dirty="0"/>
              <a:t>!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on behalf of</a:t>
            </a:r>
            <a:r>
              <a:rPr lang="en-US" sz="1400" dirty="0"/>
              <a:t> </a:t>
            </a:r>
            <a:r>
              <a:rPr lang="en-US" sz="1400" i="1" dirty="0"/>
              <a:t>prep</a:t>
            </a:r>
            <a:r>
              <a:rPr lang="en-US" sz="1400" dirty="0"/>
              <a:t>—for the sake of; to represent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Kayla gave Ms. Prosser a box of chocolates </a:t>
            </a:r>
            <a:r>
              <a:rPr lang="en-US" sz="1400" i="1" dirty="0"/>
              <a:t>on behalf of</a:t>
            </a:r>
            <a:r>
              <a:rPr lang="en-US" sz="1400" dirty="0"/>
              <a:t> all the students she tutored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after </a:t>
            </a:r>
            <a:r>
              <a:rPr lang="en-US" sz="1400" dirty="0"/>
              <a:t>school.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one</a:t>
            </a:r>
            <a:r>
              <a:rPr lang="en-US" sz="1400" b="1" dirty="0"/>
              <a:t>-dimensional </a:t>
            </a:r>
            <a:r>
              <a:rPr lang="en-US" sz="1400" i="1" dirty="0"/>
              <a:t>adj</a:t>
            </a:r>
            <a:r>
              <a:rPr lang="en-US" sz="1400" dirty="0"/>
              <a:t>—having neither depth nor width; a spot only, without any development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Even though everyone likes him, the Road Runner is a </a:t>
            </a:r>
            <a:r>
              <a:rPr lang="en-US" sz="1400" i="1" dirty="0"/>
              <a:t>one-dimensional</a:t>
            </a:r>
            <a:r>
              <a:rPr lang="en-US" sz="1400" dirty="0"/>
              <a:t> character.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onus </a:t>
            </a:r>
            <a:r>
              <a:rPr lang="en-US" sz="1400" i="1" dirty="0"/>
              <a:t>n</a:t>
            </a:r>
            <a:r>
              <a:rPr lang="en-US" sz="1400" dirty="0"/>
              <a:t>—burden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Although the fashion world makes being too skinny seem glamorous, the </a:t>
            </a:r>
            <a:r>
              <a:rPr lang="en-US" sz="1400" i="1" dirty="0"/>
              <a:t>onus</a:t>
            </a:r>
            <a:r>
              <a:rPr lang="en-US" sz="1400" dirty="0"/>
              <a:t> of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teaching </a:t>
            </a:r>
            <a:r>
              <a:rPr lang="en-US" sz="1400" dirty="0"/>
              <a:t>girls to have a healthy view of their bodies is on their parents.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outset </a:t>
            </a:r>
            <a:r>
              <a:rPr lang="en-US" sz="1400" i="1" dirty="0"/>
              <a:t>n</a:t>
            </a:r>
            <a:r>
              <a:rPr lang="en-US" sz="1400" dirty="0"/>
              <a:t>—beginning; the place from which one “sets out”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I never liked Gordy, even from the </a:t>
            </a:r>
            <a:r>
              <a:rPr lang="en-US" sz="1400" i="1" dirty="0"/>
              <a:t>outset</a:t>
            </a:r>
            <a:r>
              <a:rPr lang="en-US" sz="1400" dirty="0"/>
              <a:t> of his relationship with Sheila, and I was right.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paradox </a:t>
            </a:r>
            <a:r>
              <a:rPr lang="en-US" sz="1400" i="1" dirty="0"/>
              <a:t>n</a:t>
            </a:r>
            <a:r>
              <a:rPr lang="en-US" sz="1400" dirty="0"/>
              <a:t>—the relationship between two statements that do not seem to be able to be </a:t>
            </a:r>
            <a:r>
              <a:rPr lang="en-US" sz="1400" dirty="0" smtClean="0"/>
              <a:t>true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	</a:t>
            </a:r>
            <a:r>
              <a:rPr lang="en-US" sz="1400" dirty="0" smtClean="0"/>
              <a:t>at the </a:t>
            </a:r>
            <a:r>
              <a:rPr lang="en-US" sz="1400" dirty="0"/>
              <a:t>same time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novel </a:t>
            </a:r>
            <a:r>
              <a:rPr lang="en-US" sz="1400" i="1" dirty="0"/>
              <a:t>Catch-22</a:t>
            </a:r>
            <a:r>
              <a:rPr lang="en-US" sz="1400" dirty="0"/>
              <a:t> was based on the </a:t>
            </a:r>
            <a:r>
              <a:rPr lang="en-US" sz="1400" i="1" dirty="0"/>
              <a:t>paradox</a:t>
            </a:r>
            <a:r>
              <a:rPr lang="en-US" sz="1400" dirty="0"/>
              <a:t> that you had to be crazy to get out of the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 smtClean="0"/>
              <a:t>	army</a:t>
            </a:r>
            <a:r>
              <a:rPr lang="en-US" sz="1400" dirty="0"/>
              <a:t>, but you had to be crazy to be in the army in the first place</a:t>
            </a:r>
            <a:r>
              <a:rPr lang="en-US" sz="1400" dirty="0" smtClean="0"/>
              <a:t>!</a:t>
            </a:r>
            <a:endParaRPr lang="en-US" sz="1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23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66815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406010" y="9321913"/>
            <a:ext cx="1640840" cy="553231"/>
          </a:xfrm>
          <a:prstGeom prst="rect">
            <a:avLst/>
          </a:prstGeom>
        </p:spPr>
        <p:txBody>
          <a:bodyPr vert="horz" lIns="101882" tIns="50941" rIns="101882" bIns="50941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© 2012 QualPro</a:t>
            </a:r>
          </a:p>
        </p:txBody>
      </p:sp>
    </p:spTree>
    <p:extLst>
      <p:ext uri="{BB962C8B-B14F-4D97-AF65-F5344CB8AC3E}">
        <p14:creationId xmlns:p14="http://schemas.microsoft.com/office/powerpoint/2010/main" val="406128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8620" y="-438917"/>
            <a:ext cx="6995160" cy="1104748"/>
          </a:xfrm>
        </p:spPr>
        <p:txBody>
          <a:bodyPr>
            <a:normAutofit/>
          </a:bodyPr>
          <a:lstStyle/>
          <a:p>
            <a:r>
              <a:rPr lang="en-US" dirty="0"/>
              <a:t>ACT Vocabulary Words </a:t>
            </a: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8620" y="886042"/>
            <a:ext cx="6995160" cy="863888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parenthetical </a:t>
            </a:r>
            <a:r>
              <a:rPr lang="en-US" sz="1400" i="1" dirty="0" err="1"/>
              <a:t>adj</a:t>
            </a:r>
            <a:r>
              <a:rPr lang="en-US" sz="1400" dirty="0"/>
              <a:t>—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1. inside parentheses: words inside curved marks (like those around these words)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err="1"/>
              <a:t>Takesha’s</a:t>
            </a:r>
            <a:r>
              <a:rPr lang="en-US" sz="1400" dirty="0"/>
              <a:t> play is full of </a:t>
            </a:r>
            <a:r>
              <a:rPr lang="en-US" sz="1400" i="1" dirty="0"/>
              <a:t>parenthetical </a:t>
            </a:r>
            <a:r>
              <a:rPr lang="en-US" sz="1400" dirty="0"/>
              <a:t>instructions that tell the actors how to say the </a:t>
            </a:r>
            <a:r>
              <a:rPr lang="en-US" sz="1400" dirty="0" smtClean="0"/>
              <a:t>lines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2. that which is said off to the side; not the main idea but one that is worth sneaking in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Christi was famous for her </a:t>
            </a:r>
            <a:r>
              <a:rPr lang="en-US" sz="1400" i="1" dirty="0"/>
              <a:t>parenthetical</a:t>
            </a:r>
            <a:r>
              <a:rPr lang="en-US" sz="1400" dirty="0"/>
              <a:t> comments, as when she said, “Lowell, that new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teacher</a:t>
            </a:r>
            <a:r>
              <a:rPr lang="en-US" sz="1400" dirty="0"/>
              <a:t>, the one you said that looks like Taylor Swift, wants to see you.”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perceptual </a:t>
            </a:r>
            <a:r>
              <a:rPr lang="en-US" sz="1400" i="1" dirty="0" err="1"/>
              <a:t>adj</a:t>
            </a:r>
            <a:r>
              <a:rPr lang="en-US" sz="1400" dirty="0"/>
              <a:t>—relying on the senses, as opposed to the mind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Watching a spinning black-and-white spiral can cause </a:t>
            </a:r>
            <a:r>
              <a:rPr lang="en-US" sz="1400" i="1" dirty="0"/>
              <a:t>perceptual</a:t>
            </a:r>
            <a:r>
              <a:rPr lang="en-US" sz="1400" dirty="0"/>
              <a:t> confusion.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phenomenal </a:t>
            </a:r>
            <a:r>
              <a:rPr lang="en-US" sz="1400" i="1" dirty="0" err="1"/>
              <a:t>adj</a:t>
            </a:r>
            <a:r>
              <a:rPr lang="en-US" sz="1400" dirty="0"/>
              <a:t>—like nothing else; unique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Most fans thought </a:t>
            </a:r>
            <a:r>
              <a:rPr lang="en-US" sz="1400" i="1" dirty="0" smtClean="0"/>
              <a:t>Avatar</a:t>
            </a:r>
            <a:r>
              <a:rPr lang="en-US" sz="1400" dirty="0" smtClean="0"/>
              <a:t> </a:t>
            </a:r>
            <a:r>
              <a:rPr lang="en-US" sz="1400" dirty="0"/>
              <a:t>was a </a:t>
            </a:r>
            <a:r>
              <a:rPr lang="en-US" sz="1400" i="1" dirty="0"/>
              <a:t>phenomenal</a:t>
            </a:r>
            <a:r>
              <a:rPr lang="en-US" sz="1400" dirty="0"/>
              <a:t> movie.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philosophy </a:t>
            </a:r>
            <a:r>
              <a:rPr lang="en-US" sz="1400" i="1" dirty="0"/>
              <a:t>n</a:t>
            </a:r>
            <a:r>
              <a:rPr lang="en-US" sz="1400" dirty="0"/>
              <a:t>—way of thinking that guides other thoughts and actions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Unfortunately, the </a:t>
            </a:r>
            <a:r>
              <a:rPr lang="en-US" sz="1400" i="1" dirty="0"/>
              <a:t>philosophy</a:t>
            </a:r>
            <a:r>
              <a:rPr lang="en-US" sz="1400" dirty="0"/>
              <a:t> of many tobacco companies is to make as much money as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possible</a:t>
            </a:r>
            <a:r>
              <a:rPr lang="en-US" sz="1400" dirty="0"/>
              <a:t>, with no regard for the health of their customers.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plagiarism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—the using of someone else’s words or ideas without giving that person credit;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	stealing words or ideas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Rob claimed that it was coincidence, not </a:t>
            </a:r>
            <a:r>
              <a:rPr lang="en-US" sz="1400" i="1" dirty="0"/>
              <a:t>plagiarism</a:t>
            </a:r>
            <a:r>
              <a:rPr lang="en-US" sz="1400" dirty="0"/>
              <a:t>, that explained why his report was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identical to Fred’s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populace </a:t>
            </a:r>
            <a:r>
              <a:rPr lang="en-US" sz="1400" i="1" dirty="0"/>
              <a:t>n</a:t>
            </a:r>
            <a:r>
              <a:rPr lang="en-US" sz="1400" dirty="0"/>
              <a:t>—the people of a region or group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To most Westerners’ surprise, the </a:t>
            </a:r>
            <a:r>
              <a:rPr lang="en-US" sz="1400" i="1" dirty="0"/>
              <a:t>populace</a:t>
            </a:r>
            <a:r>
              <a:rPr lang="en-US" sz="1400" dirty="0"/>
              <a:t> of Indonesia is mostly Muslim.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>
                <a:sym typeface="Wingdings"/>
              </a:rPr>
              <a:t></a:t>
            </a:r>
            <a:r>
              <a:rPr lang="en-US" sz="1400" dirty="0"/>
              <a:t>Note: often confused with </a:t>
            </a:r>
            <a:r>
              <a:rPr lang="en-US" sz="1400" i="1" dirty="0"/>
              <a:t>populous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populous </a:t>
            </a:r>
            <a:r>
              <a:rPr lang="en-US" sz="1400" i="1" dirty="0"/>
              <a:t>n</a:t>
            </a:r>
            <a:r>
              <a:rPr lang="en-US" sz="1400" dirty="0"/>
              <a:t>—having a large population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New York City is far more </a:t>
            </a:r>
            <a:r>
              <a:rPr lang="en-US" sz="1400" i="1" dirty="0"/>
              <a:t>populous</a:t>
            </a:r>
            <a:r>
              <a:rPr lang="en-US" sz="1400" dirty="0"/>
              <a:t> than Knoxville.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>
                <a:sym typeface="Wingdings"/>
              </a:rPr>
              <a:t></a:t>
            </a:r>
            <a:r>
              <a:rPr lang="en-US" sz="1400" dirty="0"/>
              <a:t>Note: often confused with </a:t>
            </a:r>
            <a:r>
              <a:rPr lang="en-US" sz="1400" i="1" dirty="0"/>
              <a:t>populace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portray</a:t>
            </a:r>
            <a:r>
              <a:rPr lang="en-US" sz="1400" dirty="0"/>
              <a:t> </a:t>
            </a:r>
            <a:r>
              <a:rPr lang="en-US" sz="1400" i="1" dirty="0"/>
              <a:t>vt</a:t>
            </a:r>
            <a:r>
              <a:rPr lang="en-US" sz="1400" dirty="0"/>
              <a:t>—to display from a certain viewpoint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Val Kilmer </a:t>
            </a:r>
            <a:r>
              <a:rPr lang="en-US" sz="1400" i="1" dirty="0"/>
              <a:t>portrayed</a:t>
            </a:r>
            <a:r>
              <a:rPr lang="en-US" sz="1400" dirty="0"/>
              <a:t> Batman as a darker character than the Batman of the 1960s.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preceding</a:t>
            </a:r>
            <a:r>
              <a:rPr lang="en-US" sz="1400" dirty="0"/>
              <a:t> </a:t>
            </a:r>
            <a:r>
              <a:rPr lang="en-US" sz="1400" i="1" dirty="0"/>
              <a:t>adj</a:t>
            </a:r>
            <a:r>
              <a:rPr lang="en-US" sz="1400" dirty="0"/>
              <a:t>—the one that went before; previous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last tournament was much more exciting than the </a:t>
            </a:r>
            <a:r>
              <a:rPr lang="en-US" sz="1400" i="1" dirty="0"/>
              <a:t>preceding</a:t>
            </a:r>
            <a:r>
              <a:rPr lang="en-US" sz="1400" dirty="0"/>
              <a:t> ones.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precisely</a:t>
            </a:r>
            <a:r>
              <a:rPr lang="en-US" sz="1400" dirty="0"/>
              <a:t> </a:t>
            </a:r>
            <a:r>
              <a:rPr lang="en-US" sz="1400" i="1" dirty="0"/>
              <a:t>adv</a:t>
            </a:r>
            <a:r>
              <a:rPr lang="en-US" sz="1400" dirty="0"/>
              <a:t>—exactly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Whether everyone has arrived or not, Aunt Lois always serves dinner at </a:t>
            </a:r>
            <a:r>
              <a:rPr lang="en-US" sz="1400" i="1" dirty="0"/>
              <a:t>precisely</a:t>
            </a:r>
            <a:r>
              <a:rPr lang="en-US" sz="1400" dirty="0"/>
              <a:t> 6:30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24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66815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406010" y="9321913"/>
            <a:ext cx="1640840" cy="553231"/>
          </a:xfrm>
          <a:prstGeom prst="rect">
            <a:avLst/>
          </a:prstGeom>
        </p:spPr>
        <p:txBody>
          <a:bodyPr vert="horz" lIns="101882" tIns="50941" rIns="101882" bIns="50941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© 2012 QualPro</a:t>
            </a:r>
          </a:p>
        </p:txBody>
      </p:sp>
    </p:spTree>
    <p:extLst>
      <p:ext uri="{BB962C8B-B14F-4D97-AF65-F5344CB8AC3E}">
        <p14:creationId xmlns:p14="http://schemas.microsoft.com/office/powerpoint/2010/main" val="401107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8620" y="-438917"/>
            <a:ext cx="6995160" cy="1104748"/>
          </a:xfrm>
        </p:spPr>
        <p:txBody>
          <a:bodyPr>
            <a:normAutofit/>
          </a:bodyPr>
          <a:lstStyle/>
          <a:p>
            <a:r>
              <a:rPr lang="en-US" dirty="0"/>
              <a:t>ACT Vocabulary Words </a:t>
            </a: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8620" y="886042"/>
            <a:ext cx="6995160" cy="863888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preconceived </a:t>
            </a:r>
            <a:r>
              <a:rPr lang="en-US" sz="1400" i="1" dirty="0" err="1"/>
              <a:t>adj</a:t>
            </a:r>
            <a:r>
              <a:rPr lang="en-US" sz="1400" dirty="0"/>
              <a:t>—already thought of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Yankees have many </a:t>
            </a:r>
            <a:r>
              <a:rPr lang="en-US" sz="1400" i="1" dirty="0"/>
              <a:t>preconceived</a:t>
            </a:r>
            <a:r>
              <a:rPr lang="en-US" sz="1400" dirty="0"/>
              <a:t> ideas about Tennesseans: illiterate, barefoot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moonshine </a:t>
            </a:r>
            <a:r>
              <a:rPr lang="en-US" sz="1400" dirty="0"/>
              <a:t>makers who marry their cousins.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previous</a:t>
            </a:r>
            <a:r>
              <a:rPr lang="en-US" sz="1400" dirty="0"/>
              <a:t> </a:t>
            </a:r>
            <a:r>
              <a:rPr lang="en-US" sz="1400" i="1" dirty="0" err="1"/>
              <a:t>adj</a:t>
            </a:r>
            <a:r>
              <a:rPr lang="en-US" sz="1400" dirty="0"/>
              <a:t>—that which came before; preceding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receipt from the </a:t>
            </a:r>
            <a:r>
              <a:rPr lang="en-US" sz="1400" i="1" dirty="0"/>
              <a:t>previous</a:t>
            </a:r>
            <a:r>
              <a:rPr lang="en-US" sz="1400" dirty="0"/>
              <a:t> customer was still in the ATM when I got my cash.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progressive</a:t>
            </a:r>
            <a:r>
              <a:rPr lang="en-US" sz="1400" dirty="0"/>
              <a:t> </a:t>
            </a:r>
            <a:r>
              <a:rPr lang="en-US" sz="1400" i="1" dirty="0" err="1"/>
              <a:t>adj</a:t>
            </a:r>
            <a:r>
              <a:rPr lang="en-US" sz="1400" dirty="0"/>
              <a:t>—socially or culturally different from a mainstream idea	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Darcy’s kids go to a </a:t>
            </a:r>
            <a:r>
              <a:rPr lang="en-US" sz="1400" i="1" dirty="0"/>
              <a:t>progressive</a:t>
            </a:r>
            <a:r>
              <a:rPr lang="en-US" sz="1400" dirty="0"/>
              <a:t> school that does not divide students into grades.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quasi-</a:t>
            </a:r>
            <a:r>
              <a:rPr lang="en-US" sz="1400" dirty="0"/>
              <a:t> </a:t>
            </a:r>
            <a:r>
              <a:rPr lang="en-US" sz="1400" i="1" dirty="0"/>
              <a:t>prefix</a:t>
            </a:r>
            <a:r>
              <a:rPr lang="en-US" sz="1400" dirty="0"/>
              <a:t>—sort of; somewhat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roller coaster made Jenna </a:t>
            </a:r>
            <a:r>
              <a:rPr lang="en-US" sz="1400" i="1" dirty="0"/>
              <a:t>quasi-</a:t>
            </a:r>
            <a:r>
              <a:rPr lang="en-US" sz="1400" dirty="0"/>
              <a:t>queasy, but she still felt like riding the Ferris wheel.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quintessential</a:t>
            </a:r>
            <a:r>
              <a:rPr lang="en-US" sz="1400" dirty="0"/>
              <a:t> </a:t>
            </a:r>
            <a:r>
              <a:rPr lang="en-US" sz="1400" i="1" dirty="0" err="1"/>
              <a:t>adj</a:t>
            </a:r>
            <a:r>
              <a:rPr lang="en-US" sz="1400" dirty="0"/>
              <a:t>—the absolute basic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Superman is the </a:t>
            </a:r>
            <a:r>
              <a:rPr lang="en-US" sz="1400" i="1" dirty="0"/>
              <a:t>quintessential</a:t>
            </a:r>
            <a:r>
              <a:rPr lang="en-US" sz="1400" dirty="0"/>
              <a:t> superhero: </a:t>
            </a:r>
            <a:r>
              <a:rPr lang="en-US" sz="1400" dirty="0" smtClean="0"/>
              <a:t>he </a:t>
            </a:r>
            <a:r>
              <a:rPr lang="en-US" sz="1400" dirty="0"/>
              <a:t>has a mysterious origin, amazing powers,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and </a:t>
            </a:r>
            <a:r>
              <a:rPr lang="en-US" sz="1400" dirty="0"/>
              <a:t>one peculiar weakness.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randomly </a:t>
            </a:r>
            <a:r>
              <a:rPr lang="en-US" sz="1400" i="1" dirty="0" err="1"/>
              <a:t>adv</a:t>
            </a:r>
            <a:r>
              <a:rPr lang="en-US" sz="1400" dirty="0"/>
              <a:t>—not in any predictable order	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winning numbers on the Draw Five lottery are supposed to come out of the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machine </a:t>
            </a:r>
            <a:r>
              <a:rPr lang="en-US" sz="1400" i="1" dirty="0"/>
              <a:t>randomly</a:t>
            </a:r>
            <a:r>
              <a:rPr lang="en-US" sz="1400" dirty="0"/>
              <a:t>, not in order.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rational </a:t>
            </a:r>
            <a:r>
              <a:rPr lang="en-US" sz="1400" i="1" dirty="0" err="1"/>
              <a:t>adj</a:t>
            </a:r>
            <a:r>
              <a:rPr lang="en-US" sz="1400" dirty="0"/>
              <a:t>—based on thought, not feeling; reasonable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Officer Hayes always stays </a:t>
            </a:r>
            <a:r>
              <a:rPr lang="en-US" sz="1400" i="1" dirty="0"/>
              <a:t>rational</a:t>
            </a:r>
            <a:r>
              <a:rPr lang="en-US" sz="1400" dirty="0"/>
              <a:t>, even when the victims and suspects </a:t>
            </a:r>
            <a:r>
              <a:rPr lang="en-US" sz="1400" dirty="0" smtClean="0"/>
              <a:t>appear </a:t>
            </a:r>
            <a:r>
              <a:rPr lang="en-US" sz="1400" dirty="0"/>
              <a:t>crazy.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redundancy</a:t>
            </a:r>
            <a:r>
              <a:rPr lang="en-US" sz="1400" dirty="0" smtClean="0"/>
              <a:t> </a:t>
            </a:r>
            <a:r>
              <a:rPr lang="en-US" sz="1400" i="1" dirty="0"/>
              <a:t>n</a:t>
            </a:r>
            <a:r>
              <a:rPr lang="en-US" sz="1400" dirty="0"/>
              <a:t>—words that are unnecessary because they have been stated in another way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 smtClean="0"/>
              <a:t>	The phrase “</a:t>
            </a:r>
            <a:r>
              <a:rPr lang="en-US" sz="1400" dirty="0"/>
              <a:t>3 a.m. in the morning” uses an obvious </a:t>
            </a:r>
            <a:r>
              <a:rPr lang="en-US" sz="1400" i="1" dirty="0"/>
              <a:t>redundancy.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redundant</a:t>
            </a:r>
            <a:r>
              <a:rPr lang="en-US" sz="1400" dirty="0"/>
              <a:t> </a:t>
            </a:r>
            <a:r>
              <a:rPr lang="en-US" sz="1400" i="1" dirty="0"/>
              <a:t>adj</a:t>
            </a:r>
            <a:r>
              <a:rPr lang="en-US" sz="1400" dirty="0"/>
              <a:t>—unnecessary because they have been stated in another way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 smtClean="0"/>
              <a:t>	The phrase “</a:t>
            </a:r>
            <a:r>
              <a:rPr lang="en-US" sz="1400" dirty="0"/>
              <a:t>12 midnight at night” is </a:t>
            </a:r>
            <a:r>
              <a:rPr lang="en-US" sz="1400" i="1" dirty="0"/>
              <a:t>redundant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reinforce </a:t>
            </a:r>
            <a:r>
              <a:rPr lang="en-US" sz="1400" i="1" dirty="0"/>
              <a:t>vt</a:t>
            </a:r>
            <a:r>
              <a:rPr lang="en-US" sz="1400" dirty="0"/>
              <a:t>—to make stronger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Seeing Ron’s vanity license plate, which said “STUDLY,” </a:t>
            </a:r>
            <a:r>
              <a:rPr lang="en-US" sz="1400" i="1" dirty="0"/>
              <a:t>reinforced</a:t>
            </a:r>
            <a:r>
              <a:rPr lang="en-US" sz="1400" dirty="0"/>
              <a:t> my belief that he was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conceited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relevant</a:t>
            </a:r>
            <a:r>
              <a:rPr lang="en-US" sz="1400" dirty="0"/>
              <a:t> </a:t>
            </a:r>
            <a:r>
              <a:rPr lang="en-US" sz="1400" i="1" dirty="0"/>
              <a:t>adj</a:t>
            </a:r>
            <a:r>
              <a:rPr lang="en-US" sz="1400" dirty="0"/>
              <a:t>—related to the important idea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In determining a woman’s fitness, her height is </a:t>
            </a:r>
            <a:r>
              <a:rPr lang="en-US" sz="1400" i="1" dirty="0"/>
              <a:t>relevant</a:t>
            </a:r>
            <a:r>
              <a:rPr lang="en-US" sz="1400" dirty="0"/>
              <a:t> to her weight.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reluctantly</a:t>
            </a:r>
            <a:r>
              <a:rPr lang="en-US" sz="1400" dirty="0"/>
              <a:t> </a:t>
            </a:r>
            <a:r>
              <a:rPr lang="en-US" sz="1400" i="1" dirty="0"/>
              <a:t>adv</a:t>
            </a:r>
            <a:r>
              <a:rPr lang="en-US" sz="1400" dirty="0"/>
              <a:t>—not wanting to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day after she got her braces, Taylor went </a:t>
            </a:r>
            <a:r>
              <a:rPr lang="en-US" sz="1400" i="1" dirty="0"/>
              <a:t>reluctantly</a:t>
            </a:r>
            <a:r>
              <a:rPr lang="en-US" sz="1400" dirty="0"/>
              <a:t> to school.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25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66815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406010" y="9321913"/>
            <a:ext cx="1640840" cy="553231"/>
          </a:xfrm>
          <a:prstGeom prst="rect">
            <a:avLst/>
          </a:prstGeom>
        </p:spPr>
        <p:txBody>
          <a:bodyPr vert="horz" lIns="101882" tIns="50941" rIns="101882" bIns="50941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© 2012 QualPro</a:t>
            </a:r>
          </a:p>
        </p:txBody>
      </p:sp>
    </p:spTree>
    <p:extLst>
      <p:ext uri="{BB962C8B-B14F-4D97-AF65-F5344CB8AC3E}">
        <p14:creationId xmlns:p14="http://schemas.microsoft.com/office/powerpoint/2010/main" val="18818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8620" y="-438917"/>
            <a:ext cx="6995160" cy="1104748"/>
          </a:xfrm>
        </p:spPr>
        <p:txBody>
          <a:bodyPr>
            <a:normAutofit/>
          </a:bodyPr>
          <a:lstStyle/>
          <a:p>
            <a:r>
              <a:rPr lang="en-US" dirty="0"/>
              <a:t>ACT Vocabulary Words </a:t>
            </a: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8620" y="886042"/>
            <a:ext cx="6995160" cy="863888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remnant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—leftover piece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Mama made a </a:t>
            </a:r>
            <a:r>
              <a:rPr lang="en-US" sz="1400" dirty="0" err="1"/>
              <a:t>Kayce</a:t>
            </a:r>
            <a:r>
              <a:rPr lang="en-US" sz="1400" dirty="0"/>
              <a:t> a doll’s dress out of the </a:t>
            </a:r>
            <a:r>
              <a:rPr lang="en-US" sz="1400" i="1" dirty="0"/>
              <a:t>remnant</a:t>
            </a:r>
            <a:r>
              <a:rPr lang="en-US" sz="1400" dirty="0"/>
              <a:t> of the white satin she used for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 	</a:t>
            </a:r>
            <a:r>
              <a:rPr lang="en-US" sz="1400" dirty="0" smtClean="0"/>
              <a:t>Gail’s </a:t>
            </a:r>
            <a:r>
              <a:rPr lang="en-US" sz="1400" dirty="0"/>
              <a:t>wedding gown.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remote</a:t>
            </a:r>
            <a:r>
              <a:rPr lang="en-US" sz="1400" dirty="0"/>
              <a:t> </a:t>
            </a:r>
            <a:r>
              <a:rPr lang="en-US" sz="1400" i="1" dirty="0" err="1"/>
              <a:t>adj</a:t>
            </a:r>
            <a:r>
              <a:rPr lang="en-US" sz="1400" dirty="0"/>
              <a:t>—away from everything else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Don refused to stay in a Holiday Inn; he wanted a </a:t>
            </a:r>
            <a:r>
              <a:rPr lang="en-US" sz="1400" i="1" dirty="0"/>
              <a:t>remote</a:t>
            </a:r>
            <a:r>
              <a:rPr lang="en-US" sz="1400" dirty="0"/>
              <a:t> inn, far away from the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shopping </a:t>
            </a:r>
            <a:r>
              <a:rPr lang="en-US" sz="1400" dirty="0"/>
              <a:t>areas.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replenish </a:t>
            </a:r>
            <a:r>
              <a:rPr lang="en-US" sz="1400" i="1" dirty="0" err="1"/>
              <a:t>vt</a:t>
            </a:r>
            <a:r>
              <a:rPr lang="en-US" sz="1400" dirty="0"/>
              <a:t>—to fill back up; to restore to its original volume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Because Trace </a:t>
            </a:r>
            <a:r>
              <a:rPr lang="en-US" sz="1400" i="1" dirty="0"/>
              <a:t>replenished</a:t>
            </a:r>
            <a:r>
              <a:rPr lang="en-US" sz="1400" dirty="0"/>
              <a:t> the whiskey bottle with tea, it looked like no one had drunk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any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b="1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resemblance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—“looking-alike-ness”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Steve’s </a:t>
            </a:r>
            <a:r>
              <a:rPr lang="en-US" sz="1400" i="1" dirty="0"/>
              <a:t>resemblance</a:t>
            </a:r>
            <a:r>
              <a:rPr lang="en-US" sz="1400" dirty="0"/>
              <a:t> to Stephanie made many people think they were brother and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sister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resistant to</a:t>
            </a:r>
            <a:r>
              <a:rPr lang="en-US" sz="1400" dirty="0"/>
              <a:t> </a:t>
            </a:r>
            <a:r>
              <a:rPr lang="en-US" sz="1400" i="1" dirty="0" err="1"/>
              <a:t>adj</a:t>
            </a:r>
            <a:r>
              <a:rPr lang="en-US" sz="1400" dirty="0"/>
              <a:t>—able to avoid being infected or taken in by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Davy’s mom need to find clothes that are </a:t>
            </a:r>
            <a:r>
              <a:rPr lang="en-US" sz="1400" i="1" dirty="0"/>
              <a:t>resistant</a:t>
            </a:r>
            <a:r>
              <a:rPr lang="en-US" sz="1400" dirty="0"/>
              <a:t> to mud, tears, and being left behind.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resolution </a:t>
            </a:r>
            <a:r>
              <a:rPr lang="en-US" sz="1400" i="1" dirty="0"/>
              <a:t>n—</a:t>
            </a:r>
            <a:r>
              <a:rPr lang="en-US" sz="1400" dirty="0"/>
              <a:t>strength of will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Bertha’s </a:t>
            </a:r>
            <a:r>
              <a:rPr lang="en-US" sz="1400" i="1" dirty="0"/>
              <a:t>resolution</a:t>
            </a:r>
            <a:r>
              <a:rPr lang="en-US" sz="1400" dirty="0"/>
              <a:t> to avoid desserts was strong enough to survive five birthday parties.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resonate</a:t>
            </a:r>
            <a:r>
              <a:rPr lang="en-US" sz="1400" dirty="0"/>
              <a:t> </a:t>
            </a:r>
            <a:r>
              <a:rPr lang="en-US" sz="1400" i="1" dirty="0"/>
              <a:t>vi</a:t>
            </a:r>
            <a:r>
              <a:rPr lang="en-US" sz="1400" dirty="0"/>
              <a:t>—to spread a sound or an idea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thumps from Dwight’s car stereo </a:t>
            </a:r>
            <a:r>
              <a:rPr lang="en-US" sz="1400" i="1" dirty="0"/>
              <a:t>resonated </a:t>
            </a:r>
            <a:r>
              <a:rPr lang="en-US" sz="1400" dirty="0"/>
              <a:t>into Mrs. McGregor’s bedroom.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resources </a:t>
            </a:r>
            <a:r>
              <a:rPr lang="en-US" sz="1400" i="1" dirty="0"/>
              <a:t>n</a:t>
            </a:r>
            <a:r>
              <a:rPr lang="en-US" sz="1400" dirty="0"/>
              <a:t>—qualities or material that can be used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Even my mostly worthless brother has </a:t>
            </a:r>
            <a:r>
              <a:rPr lang="en-US" sz="1400" i="1" dirty="0"/>
              <a:t>resources</a:t>
            </a:r>
            <a:r>
              <a:rPr lang="en-US" sz="1400" dirty="0"/>
              <a:t>: his stomach makes a good pillow, and I </a:t>
            </a:r>
            <a:r>
              <a:rPr lang="en-US" sz="1400" dirty="0" smtClean="0"/>
              <a:t>	can </a:t>
            </a:r>
            <a:r>
              <a:rPr lang="en-US" sz="1400" dirty="0"/>
              <a:t>light a match on his unshaved chin.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respectively</a:t>
            </a:r>
            <a:r>
              <a:rPr lang="en-US" sz="1400" dirty="0"/>
              <a:t> </a:t>
            </a:r>
            <a:r>
              <a:rPr lang="en-US" sz="1400" i="1" dirty="0" err="1"/>
              <a:t>adv</a:t>
            </a:r>
            <a:r>
              <a:rPr lang="en-US" sz="1400" dirty="0"/>
              <a:t>—in the same order as the items on the other list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Horn-rim glasses, platform shoes, and fedoras are fashionable accessories that have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been </a:t>
            </a:r>
            <a:r>
              <a:rPr lang="en-US" sz="1400" dirty="0"/>
              <a:t>recycled from, </a:t>
            </a:r>
            <a:r>
              <a:rPr lang="en-US" sz="1400" i="1" dirty="0"/>
              <a:t>respectively</a:t>
            </a:r>
            <a:r>
              <a:rPr lang="en-US" sz="1400" dirty="0"/>
              <a:t>, the Twenties, the Seventies, and the Fifties.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revel</a:t>
            </a:r>
            <a:r>
              <a:rPr lang="en-US" sz="1400" dirty="0"/>
              <a:t>  </a:t>
            </a:r>
            <a:r>
              <a:rPr lang="en-US" sz="1400" i="1" dirty="0"/>
              <a:t>v</a:t>
            </a:r>
            <a:r>
              <a:rPr lang="en-US" sz="1400" dirty="0"/>
              <a:t>—to enjoy indulgently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After six months at sea, the sailors </a:t>
            </a:r>
            <a:r>
              <a:rPr lang="en-US" sz="1400" i="1" dirty="0"/>
              <a:t>reveled</a:t>
            </a:r>
            <a:r>
              <a:rPr lang="en-US" sz="1400" dirty="0"/>
              <a:t> for three days in everything New York had to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offer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reverent</a:t>
            </a:r>
            <a:r>
              <a:rPr lang="en-US" sz="1400" dirty="0"/>
              <a:t> </a:t>
            </a:r>
            <a:r>
              <a:rPr lang="en-US" sz="1400" i="1" dirty="0" err="1"/>
              <a:t>adj</a:t>
            </a:r>
            <a:r>
              <a:rPr lang="en-US" sz="1400" dirty="0"/>
              <a:t>—treating with great respect, as if holy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Andrew is usually hyper, but he was almost </a:t>
            </a:r>
            <a:r>
              <a:rPr lang="en-US" sz="1400" i="1" dirty="0"/>
              <a:t>reverent</a:t>
            </a:r>
            <a:r>
              <a:rPr lang="en-US" sz="1400" dirty="0"/>
              <a:t> at the Air and Space Museum,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because </a:t>
            </a:r>
            <a:r>
              <a:rPr lang="en-US" sz="1400" dirty="0"/>
              <a:t>he wants to be an astronaut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26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66815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406010" y="9321913"/>
            <a:ext cx="1640840" cy="553231"/>
          </a:xfrm>
          <a:prstGeom prst="rect">
            <a:avLst/>
          </a:prstGeom>
        </p:spPr>
        <p:txBody>
          <a:bodyPr vert="horz" lIns="101882" tIns="50941" rIns="101882" bIns="50941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© 2012 QualPro</a:t>
            </a:r>
          </a:p>
        </p:txBody>
      </p:sp>
    </p:spTree>
    <p:extLst>
      <p:ext uri="{BB962C8B-B14F-4D97-AF65-F5344CB8AC3E}">
        <p14:creationId xmlns:p14="http://schemas.microsoft.com/office/powerpoint/2010/main" val="71005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8620" y="-438917"/>
            <a:ext cx="6995160" cy="1104748"/>
          </a:xfrm>
        </p:spPr>
        <p:txBody>
          <a:bodyPr>
            <a:normAutofit/>
          </a:bodyPr>
          <a:lstStyle/>
          <a:p>
            <a:r>
              <a:rPr lang="en-US" dirty="0"/>
              <a:t>ACT Vocabulary Words </a:t>
            </a: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8620" y="886042"/>
            <a:ext cx="6995160" cy="863888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revisionist </a:t>
            </a:r>
            <a:r>
              <a:rPr lang="en-US" sz="1400" i="1" dirty="0" err="1"/>
              <a:t>adj</a:t>
            </a:r>
            <a:r>
              <a:rPr lang="en-US" sz="1400" dirty="0"/>
              <a:t>—trying to change the accepted idea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Since she was always </a:t>
            </a:r>
            <a:r>
              <a:rPr lang="en-US" sz="1400" dirty="0" smtClean="0"/>
              <a:t>old </a:t>
            </a:r>
            <a:r>
              <a:rPr lang="en-US" sz="1400" dirty="0"/>
              <a:t>s</a:t>
            </a:r>
            <a:r>
              <a:rPr lang="en-US" sz="1400" dirty="0" smtClean="0"/>
              <a:t>chool</a:t>
            </a:r>
            <a:r>
              <a:rPr lang="en-US" sz="1400" dirty="0"/>
              <a:t>, Prof. Wallace fought against the </a:t>
            </a:r>
            <a:r>
              <a:rPr lang="en-US" sz="1400" i="1" dirty="0"/>
              <a:t>revisionist</a:t>
            </a:r>
            <a:r>
              <a:rPr lang="en-US" sz="1400" dirty="0"/>
              <a:t> movement.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rift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—a space that divides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After three months of harmony, the roommates developed a </a:t>
            </a:r>
            <a:r>
              <a:rPr lang="en-US" sz="1400" i="1" dirty="0"/>
              <a:t>rift</a:t>
            </a:r>
            <a:r>
              <a:rPr lang="en-US" sz="1400" dirty="0"/>
              <a:t> over Fred’s new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girlfriend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rudimentary </a:t>
            </a:r>
            <a:r>
              <a:rPr lang="en-US" sz="1400" i="1" dirty="0" err="1"/>
              <a:t>adj</a:t>
            </a:r>
            <a:r>
              <a:rPr lang="en-US" sz="1400" i="1" dirty="0"/>
              <a:t>—</a:t>
            </a:r>
            <a:r>
              <a:rPr lang="en-US" sz="1400" dirty="0"/>
              <a:t>just enough to get by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Dad threw together a </a:t>
            </a:r>
            <a:r>
              <a:rPr lang="en-US" sz="1400" i="1" dirty="0"/>
              <a:t>rudimentary</a:t>
            </a:r>
            <a:r>
              <a:rPr lang="en-US" sz="1400" dirty="0"/>
              <a:t> meal of crackers, cottage cheese, and applesauce.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sacrilege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—a supreme insult to something held holy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My uncle, the chef, thinks using Cool Whip instead of freshly whipped cream is a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i="1" dirty="0" smtClean="0"/>
              <a:t>sacrilege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sanctuary</a:t>
            </a:r>
            <a:r>
              <a:rPr lang="en-US" sz="1400" dirty="0"/>
              <a:t> </a:t>
            </a:r>
            <a:r>
              <a:rPr lang="en-US" sz="1400" i="1" dirty="0"/>
              <a:t>n—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1. a place that provides protection and safety because it has been set aside by a religious 	</a:t>
            </a:r>
            <a:r>
              <a:rPr lang="en-US" sz="1400" dirty="0" smtClean="0"/>
              <a:t>	authority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Most weddings are held in the </a:t>
            </a:r>
            <a:r>
              <a:rPr lang="en-US" sz="1400" i="1" dirty="0"/>
              <a:t>sanctuary</a:t>
            </a:r>
            <a:r>
              <a:rPr lang="en-US" sz="1400" dirty="0"/>
              <a:t> of a church.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2. the status of someone who depends on the protection of a sanctuary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In </a:t>
            </a:r>
            <a:r>
              <a:rPr lang="en-US" sz="1400" i="1" dirty="0" smtClean="0"/>
              <a:t>The </a:t>
            </a:r>
            <a:r>
              <a:rPr lang="en-US" sz="1400" i="1" dirty="0"/>
              <a:t>Hunchback of Notre Dame</a:t>
            </a:r>
            <a:r>
              <a:rPr lang="en-US" sz="1400" dirty="0" smtClean="0"/>
              <a:t>, </a:t>
            </a:r>
            <a:r>
              <a:rPr lang="en-US" sz="1400" dirty="0"/>
              <a:t>the gypsy girl found </a:t>
            </a:r>
            <a:r>
              <a:rPr lang="en-US" sz="1400" i="1" dirty="0"/>
              <a:t>sanctuary </a:t>
            </a:r>
            <a:r>
              <a:rPr lang="en-US" sz="1400" dirty="0"/>
              <a:t>in the cathedral.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sapling </a:t>
            </a:r>
            <a:r>
              <a:rPr lang="en-US" sz="1400" i="1" dirty="0"/>
              <a:t>n</a:t>
            </a:r>
            <a:r>
              <a:rPr lang="en-US" sz="1400" dirty="0"/>
              <a:t>—a young tree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gardener had to prop up the maple </a:t>
            </a:r>
            <a:r>
              <a:rPr lang="en-US" sz="1400" i="1" dirty="0"/>
              <a:t>sapling</a:t>
            </a:r>
            <a:r>
              <a:rPr lang="en-US" sz="1400" dirty="0"/>
              <a:t> with ropes and stakes.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satellite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—something that orbits around something else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moon is a </a:t>
            </a:r>
            <a:r>
              <a:rPr lang="en-US" sz="1400" i="1" dirty="0"/>
              <a:t>satellite</a:t>
            </a:r>
            <a:r>
              <a:rPr lang="en-US" sz="1400" dirty="0"/>
              <a:t> of the Earth, and photographers are </a:t>
            </a:r>
            <a:r>
              <a:rPr lang="en-US" sz="1400" i="1" dirty="0"/>
              <a:t>satellites</a:t>
            </a:r>
            <a:r>
              <a:rPr lang="en-US" sz="1400" dirty="0"/>
              <a:t> of Jennifer Lopez.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saturation</a:t>
            </a:r>
            <a:r>
              <a:rPr lang="en-US" sz="1400" dirty="0"/>
              <a:t> n—being so full that it is impossible to hold any more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advertisers created complete </a:t>
            </a:r>
            <a:r>
              <a:rPr lang="en-US" sz="1400" i="1" dirty="0"/>
              <a:t>saturation</a:t>
            </a:r>
            <a:r>
              <a:rPr lang="en-US" sz="1400" dirty="0"/>
              <a:t> of the media by running ads </a:t>
            </a:r>
            <a:r>
              <a:rPr lang="en-US" sz="1400" dirty="0" smtClean="0"/>
              <a:t>for the new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candy bar in </a:t>
            </a:r>
            <a:r>
              <a:rPr lang="en-US" sz="1400" dirty="0"/>
              <a:t>every TV </a:t>
            </a:r>
            <a:r>
              <a:rPr lang="en-US" sz="1400" dirty="0" smtClean="0"/>
              <a:t>station</a:t>
            </a:r>
            <a:r>
              <a:rPr lang="en-US" sz="1400" dirty="0"/>
              <a:t>, every magazine, and every radio </a:t>
            </a:r>
            <a:r>
              <a:rPr lang="en-US" sz="1400" dirty="0" smtClean="0"/>
              <a:t>station.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scholarly</a:t>
            </a:r>
            <a:r>
              <a:rPr lang="en-US" sz="1400" dirty="0"/>
              <a:t> </a:t>
            </a:r>
            <a:r>
              <a:rPr lang="en-US" sz="1400" i="1" dirty="0"/>
              <a:t>adv</a:t>
            </a:r>
            <a:r>
              <a:rPr lang="en-US" sz="1400" dirty="0"/>
              <a:t>—like someone who enjoys school; academic; bookish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My teacher wants us to use </a:t>
            </a:r>
            <a:r>
              <a:rPr lang="en-US" sz="1400" i="1" dirty="0"/>
              <a:t>scholarly</a:t>
            </a:r>
            <a:r>
              <a:rPr lang="en-US" sz="1400" dirty="0"/>
              <a:t> articles, not just whatever we find on Google.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scrutinize</a:t>
            </a:r>
            <a:r>
              <a:rPr lang="en-US" sz="1400" dirty="0"/>
              <a:t> </a:t>
            </a:r>
            <a:r>
              <a:rPr lang="en-US" sz="1400" i="1" dirty="0"/>
              <a:t>vt</a:t>
            </a:r>
            <a:r>
              <a:rPr lang="en-US" sz="1400" dirty="0"/>
              <a:t>—to examine closely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Aunt Nelda found a great deal by </a:t>
            </a:r>
            <a:r>
              <a:rPr lang="en-US" sz="1400" i="1" dirty="0"/>
              <a:t>scrutinizing</a:t>
            </a:r>
            <a:r>
              <a:rPr lang="en-US" sz="1400" dirty="0"/>
              <a:t> the want ads every day.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scrutiny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—careful observation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Mr. Pierre puts every wedding gown through close </a:t>
            </a:r>
            <a:r>
              <a:rPr lang="en-US" sz="1400" i="1" dirty="0"/>
              <a:t>scrutiny</a:t>
            </a:r>
            <a:r>
              <a:rPr lang="en-US" sz="1400" dirty="0"/>
              <a:t> before each bride arrives.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27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66815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406010" y="9321913"/>
            <a:ext cx="1640840" cy="553231"/>
          </a:xfrm>
          <a:prstGeom prst="rect">
            <a:avLst/>
          </a:prstGeom>
        </p:spPr>
        <p:txBody>
          <a:bodyPr vert="horz" lIns="101882" tIns="50941" rIns="101882" bIns="50941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© 2012 QualPro</a:t>
            </a:r>
          </a:p>
        </p:txBody>
      </p:sp>
    </p:spTree>
    <p:extLst>
      <p:ext uri="{BB962C8B-B14F-4D97-AF65-F5344CB8AC3E}">
        <p14:creationId xmlns:p14="http://schemas.microsoft.com/office/powerpoint/2010/main" val="324992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8620" y="-438917"/>
            <a:ext cx="6995160" cy="1104748"/>
          </a:xfrm>
        </p:spPr>
        <p:txBody>
          <a:bodyPr>
            <a:normAutofit/>
          </a:bodyPr>
          <a:lstStyle/>
          <a:p>
            <a:r>
              <a:rPr lang="en-US" dirty="0"/>
              <a:t>ACT Vocabulary Words </a:t>
            </a: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8620" y="886042"/>
            <a:ext cx="7269480" cy="863888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seascape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—a painting or drawing of the sea and features in it or nearby; compare </a:t>
            </a:r>
            <a:r>
              <a:rPr lang="en-US" sz="1400" dirty="0" smtClean="0"/>
              <a:t>to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i="1" dirty="0"/>
              <a:t>	</a:t>
            </a:r>
            <a:r>
              <a:rPr lang="en-US" sz="1400" i="1" dirty="0" smtClean="0"/>
              <a:t>	landscape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i="1" dirty="0"/>
              <a:t>	</a:t>
            </a:r>
            <a:r>
              <a:rPr lang="en-US" sz="1400" dirty="0"/>
              <a:t>While we were walking on the beach, we met an artist who was painting a </a:t>
            </a:r>
            <a:r>
              <a:rPr lang="en-US" sz="1400" i="1" dirty="0"/>
              <a:t>seascape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seemingly </a:t>
            </a:r>
            <a:r>
              <a:rPr lang="en-US" sz="1400" i="1" dirty="0" err="1"/>
              <a:t>adv</a:t>
            </a:r>
            <a:r>
              <a:rPr lang="en-US" sz="1400" dirty="0"/>
              <a:t>—apparently; giving the appearance of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Myra was </a:t>
            </a:r>
            <a:r>
              <a:rPr lang="en-US" sz="1400" i="1" dirty="0"/>
              <a:t>seemingly</a:t>
            </a:r>
            <a:r>
              <a:rPr lang="en-US" sz="1400" dirty="0"/>
              <a:t> calm, although she had just been in a car wreck.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selectively </a:t>
            </a:r>
            <a:r>
              <a:rPr lang="en-US" sz="1400" i="1" dirty="0" err="1"/>
              <a:t>adv</a:t>
            </a:r>
            <a:r>
              <a:rPr lang="en-US" sz="1400" dirty="0"/>
              <a:t>—in a picky, careful way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Aunt Reba always chooses her fruit </a:t>
            </a:r>
            <a:r>
              <a:rPr lang="en-US" sz="1400" i="1" dirty="0"/>
              <a:t>selectively</a:t>
            </a:r>
            <a:r>
              <a:rPr lang="en-US" sz="1400" dirty="0"/>
              <a:t>; she never buys the big bag.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seminal</a:t>
            </a:r>
            <a:r>
              <a:rPr lang="en-US" sz="1400" dirty="0"/>
              <a:t> </a:t>
            </a:r>
            <a:r>
              <a:rPr lang="en-US" sz="1400" i="1" dirty="0" err="1"/>
              <a:t>adj</a:t>
            </a:r>
            <a:r>
              <a:rPr lang="en-US" sz="1400" dirty="0"/>
              <a:t>—a basic part of what comes after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 smtClean="0"/>
              <a:t>	The </a:t>
            </a:r>
            <a:r>
              <a:rPr lang="en-US" sz="1400" dirty="0"/>
              <a:t>invention of the wheel was </a:t>
            </a:r>
            <a:r>
              <a:rPr lang="en-US" sz="1400" i="1" dirty="0"/>
              <a:t>seminal</a:t>
            </a:r>
            <a:r>
              <a:rPr lang="en-US" sz="1400" dirty="0"/>
              <a:t> to most forms of transportation.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sensory </a:t>
            </a:r>
            <a:r>
              <a:rPr lang="en-US" sz="1400" i="1" dirty="0" err="1"/>
              <a:t>adj</a:t>
            </a:r>
            <a:r>
              <a:rPr lang="en-US" sz="1400" dirty="0"/>
              <a:t>—having to do with seeing, hearing, tasting, smelling, or feeling (as opposed to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	thinking)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Good writers use lots of </a:t>
            </a:r>
            <a:r>
              <a:rPr lang="en-US" sz="1400" i="1" dirty="0"/>
              <a:t>sensory </a:t>
            </a:r>
            <a:r>
              <a:rPr lang="en-US" sz="1400" dirty="0"/>
              <a:t>details, like “velvety,” “granite-hard,” and “coal-black.”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sentiment </a:t>
            </a:r>
            <a:r>
              <a:rPr lang="en-US" sz="1400" i="1" dirty="0"/>
              <a:t>n</a:t>
            </a:r>
            <a:r>
              <a:rPr lang="en-US" sz="1400" dirty="0"/>
              <a:t>—an expression of feeling; an opinion colored by emotion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Sara could not find a card with the right </a:t>
            </a:r>
            <a:r>
              <a:rPr lang="en-US" sz="1400" i="1" dirty="0"/>
              <a:t>sentiment</a:t>
            </a:r>
            <a:r>
              <a:rPr lang="en-US" sz="1400" dirty="0"/>
              <a:t> after she let the Smiths’ cat run </a:t>
            </a:r>
            <a:r>
              <a:rPr lang="en-US" sz="1400" dirty="0" smtClean="0"/>
              <a:t>away</a:t>
            </a:r>
            <a:r>
              <a:rPr lang="en-US" sz="1400" dirty="0"/>
              <a:t>.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serenity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–the state of being serene: beautifully calm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After a week in the city, the </a:t>
            </a:r>
            <a:r>
              <a:rPr lang="en-US" sz="1400" i="1" dirty="0"/>
              <a:t>serenity </a:t>
            </a:r>
            <a:r>
              <a:rPr lang="en-US" sz="1400" dirty="0"/>
              <a:t>of the woods was just what I needed.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shrill </a:t>
            </a:r>
            <a:r>
              <a:rPr lang="en-US" sz="1400" dirty="0" err="1"/>
              <a:t>adj</a:t>
            </a:r>
            <a:r>
              <a:rPr lang="en-US" sz="1400" dirty="0"/>
              <a:t>—high, piercing, and grating on the ear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Everyone on the playground knew Ms. Skelly’s </a:t>
            </a:r>
            <a:r>
              <a:rPr lang="en-US" sz="1400" i="1" dirty="0"/>
              <a:t>shrill</a:t>
            </a:r>
            <a:r>
              <a:rPr lang="en-US" sz="1400" dirty="0"/>
              <a:t>, demanding voice.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shrub</a:t>
            </a:r>
            <a:r>
              <a:rPr lang="en-US" sz="1400" dirty="0"/>
              <a:t> n—any bushy plant, smaller than a tree, often used for decoration or as a fence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Uncle Billy always hides the Easter egg with the </a:t>
            </a:r>
            <a:r>
              <a:rPr lang="en-US" sz="1400" dirty="0" smtClean="0"/>
              <a:t>five-dollar </a:t>
            </a:r>
            <a:r>
              <a:rPr lang="en-US" sz="1400" dirty="0"/>
              <a:t>bill in the </a:t>
            </a:r>
            <a:r>
              <a:rPr lang="en-US" sz="1400" i="1" dirty="0"/>
              <a:t>shrub</a:t>
            </a:r>
            <a:r>
              <a:rPr lang="en-US" sz="1400" dirty="0"/>
              <a:t> by the </a:t>
            </a:r>
            <a:r>
              <a:rPr lang="en-US" sz="1400" dirty="0" smtClean="0"/>
              <a:t>back door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shun</a:t>
            </a:r>
            <a:r>
              <a:rPr lang="en-US" sz="1400" dirty="0" smtClean="0"/>
              <a:t> </a:t>
            </a:r>
            <a:r>
              <a:rPr lang="en-US" sz="1400" i="1" dirty="0"/>
              <a:t>vt</a:t>
            </a:r>
            <a:r>
              <a:rPr lang="en-US" sz="1400" dirty="0"/>
              <a:t>—to avoid deliberately and systematically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All the girls in Ms. Knowles’ class </a:t>
            </a:r>
            <a:r>
              <a:rPr lang="en-US" sz="1400" i="1" dirty="0"/>
              <a:t>shunned </a:t>
            </a:r>
            <a:r>
              <a:rPr lang="en-US" sz="1400" dirty="0"/>
              <a:t>Renee after she tattled on them.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simultaneous</a:t>
            </a:r>
            <a:r>
              <a:rPr lang="en-US" sz="1400" dirty="0"/>
              <a:t> </a:t>
            </a:r>
            <a:r>
              <a:rPr lang="en-US" sz="1400" i="1" dirty="0"/>
              <a:t>adj</a:t>
            </a:r>
            <a:r>
              <a:rPr lang="en-US" sz="1400" dirty="0"/>
              <a:t>—occurring at the same time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fireworks show timed the starbursts so that they were </a:t>
            </a:r>
            <a:r>
              <a:rPr lang="en-US" sz="1400" i="1" dirty="0"/>
              <a:t>simultaneous</a:t>
            </a:r>
            <a:r>
              <a:rPr lang="en-US" sz="1400" dirty="0"/>
              <a:t> with the music.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singular</a:t>
            </a:r>
            <a:r>
              <a:rPr lang="en-US" sz="1400" dirty="0"/>
              <a:t> </a:t>
            </a:r>
            <a:r>
              <a:rPr lang="en-US" sz="1400" i="1" dirty="0"/>
              <a:t>adj</a:t>
            </a:r>
            <a:r>
              <a:rPr lang="en-US" sz="1400" dirty="0"/>
              <a:t>—unusual; not like anything else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Adele won several Grammy Awards because of her </a:t>
            </a:r>
            <a:r>
              <a:rPr lang="en-US" sz="1400" i="1" dirty="0"/>
              <a:t>singula</a:t>
            </a:r>
            <a:r>
              <a:rPr lang="en-US" sz="1400" dirty="0"/>
              <a:t>r, throaty voice.	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site</a:t>
            </a:r>
            <a:r>
              <a:rPr lang="en-US" sz="1400" i="1" dirty="0"/>
              <a:t> n—</a:t>
            </a:r>
            <a:r>
              <a:rPr lang="en-US" sz="1400" dirty="0"/>
              <a:t>a place where something happened or is planned to be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People kept staring at the </a:t>
            </a:r>
            <a:r>
              <a:rPr lang="en-US" sz="1400" i="1" dirty="0"/>
              <a:t>site</a:t>
            </a:r>
            <a:r>
              <a:rPr lang="en-US" sz="1400" dirty="0"/>
              <a:t> of the wreck, even though it had been cleaned up.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>
                <a:sym typeface="Wingdings"/>
              </a:rPr>
              <a:t></a:t>
            </a:r>
            <a:r>
              <a:rPr lang="en-US" sz="1400" dirty="0"/>
              <a:t>Note: do not confuse with </a:t>
            </a:r>
            <a:r>
              <a:rPr lang="en-US" sz="1400" i="1" dirty="0" smtClean="0"/>
              <a:t>cite</a:t>
            </a:r>
            <a:endParaRPr lang="en-US" sz="1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28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66815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406010" y="9321913"/>
            <a:ext cx="1640840" cy="553231"/>
          </a:xfrm>
          <a:prstGeom prst="rect">
            <a:avLst/>
          </a:prstGeom>
        </p:spPr>
        <p:txBody>
          <a:bodyPr vert="horz" lIns="101882" tIns="50941" rIns="101882" bIns="50941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© 2012 QualPro</a:t>
            </a:r>
          </a:p>
        </p:txBody>
      </p:sp>
    </p:spTree>
    <p:extLst>
      <p:ext uri="{BB962C8B-B14F-4D97-AF65-F5344CB8AC3E}">
        <p14:creationId xmlns:p14="http://schemas.microsoft.com/office/powerpoint/2010/main" val="201033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8620" y="-438917"/>
            <a:ext cx="6995160" cy="1104748"/>
          </a:xfrm>
        </p:spPr>
        <p:txBody>
          <a:bodyPr>
            <a:normAutofit/>
          </a:bodyPr>
          <a:lstStyle/>
          <a:p>
            <a:r>
              <a:rPr lang="en-US" dirty="0"/>
              <a:t>ACT Vocabulary Words </a:t>
            </a: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8620" y="886042"/>
            <a:ext cx="6995160" cy="863888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sit-in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—a form of protest in which participants sit in a targeted place until their demands are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 		met.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Many civil rights protesters held </a:t>
            </a:r>
            <a:r>
              <a:rPr lang="en-US" sz="1400" i="1" dirty="0"/>
              <a:t>sit-ins</a:t>
            </a:r>
            <a:r>
              <a:rPr lang="en-US" sz="1400" dirty="0"/>
              <a:t> at the drugstore counters where they were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forbidden </a:t>
            </a:r>
            <a:r>
              <a:rPr lang="en-US" sz="1400" dirty="0"/>
              <a:t>to sit because of their race.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sizable</a:t>
            </a:r>
            <a:r>
              <a:rPr lang="en-US" sz="1400" dirty="0"/>
              <a:t> </a:t>
            </a:r>
            <a:r>
              <a:rPr lang="en-US" sz="1400" i="1" dirty="0" err="1"/>
              <a:t>adj</a:t>
            </a:r>
            <a:r>
              <a:rPr lang="en-US" sz="1400" dirty="0"/>
              <a:t>—big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After he caught the burglar, Officer O’Leary got a </a:t>
            </a:r>
            <a:r>
              <a:rPr lang="en-US" sz="1400" i="1" dirty="0"/>
              <a:t>sizable</a:t>
            </a:r>
            <a:r>
              <a:rPr lang="en-US" sz="1400" dirty="0"/>
              <a:t> reward</a:t>
            </a:r>
            <a:r>
              <a:rPr lang="en-US" sz="1400" dirty="0" smtClean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skepticism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—tendency to doubt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Uncle Don’s </a:t>
            </a:r>
            <a:r>
              <a:rPr lang="en-US" sz="1400" i="1" dirty="0"/>
              <a:t>skepticism</a:t>
            </a:r>
            <a:r>
              <a:rPr lang="en-US" sz="1400" dirty="0"/>
              <a:t> about the weather report explains why he takes his umbrella</a:t>
            </a:r>
            <a:r>
              <a:rPr lang="en-US" sz="1400" dirty="0" smtClean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slogan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—a saying that identifies a movement or person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During the Fifties, “I Like Ike” was the </a:t>
            </a:r>
            <a:r>
              <a:rPr lang="en-US" sz="1400" i="1" dirty="0"/>
              <a:t>slogan</a:t>
            </a:r>
            <a:r>
              <a:rPr lang="en-US" sz="1400" dirty="0"/>
              <a:t> on buttons that Eisenhower supporters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wore </a:t>
            </a:r>
            <a:r>
              <a:rPr lang="en-US" sz="1400" dirty="0"/>
              <a:t>on their skinny lapels.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social order </a:t>
            </a:r>
            <a:r>
              <a:rPr lang="en-US" sz="1400" i="1" dirty="0"/>
              <a:t>n</a:t>
            </a:r>
            <a:r>
              <a:rPr lang="en-US" sz="1400" dirty="0"/>
              <a:t>—“the way things are”; the unwritten rules for how a society works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</a:t>
            </a:r>
            <a:r>
              <a:rPr lang="en-US" sz="1400" i="1" dirty="0"/>
              <a:t>social order</a:t>
            </a:r>
            <a:r>
              <a:rPr lang="en-US" sz="1400" dirty="0"/>
              <a:t> of the Fifties did not allow women to have a career and a family.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solace</a:t>
            </a:r>
            <a:r>
              <a:rPr lang="en-US" sz="1400" dirty="0" smtClean="0"/>
              <a:t> </a:t>
            </a:r>
            <a:r>
              <a:rPr lang="en-US" sz="1400" i="1" dirty="0"/>
              <a:t>n</a:t>
            </a:r>
            <a:r>
              <a:rPr lang="en-US" sz="1400" dirty="0"/>
              <a:t>—emotional comfort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After Mark broke up with her, Lana found </a:t>
            </a:r>
            <a:r>
              <a:rPr lang="en-US" sz="1400" i="1" dirty="0"/>
              <a:t>solace</a:t>
            </a:r>
            <a:r>
              <a:rPr lang="en-US" sz="1400" dirty="0"/>
              <a:t> by learning tae kwon do.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sovereign</a:t>
            </a:r>
            <a:r>
              <a:rPr lang="en-US" sz="1400" dirty="0"/>
              <a:t> </a:t>
            </a:r>
            <a:r>
              <a:rPr lang="en-US" sz="1400" i="1" dirty="0"/>
              <a:t>adj</a:t>
            </a:r>
            <a:r>
              <a:rPr lang="en-US" sz="1400" dirty="0"/>
              <a:t>—all-powerful; in control of the entire unit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King Henry VIII gained the </a:t>
            </a:r>
            <a:r>
              <a:rPr lang="en-US" sz="1400" i="1" dirty="0"/>
              <a:t>sovereign</a:t>
            </a:r>
            <a:r>
              <a:rPr lang="en-US" sz="1400" dirty="0"/>
              <a:t> power over the English by forming the Church of </a:t>
            </a:r>
            <a:r>
              <a:rPr lang="en-US" sz="1400" dirty="0" smtClean="0"/>
              <a:t>	England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specific</a:t>
            </a:r>
            <a:r>
              <a:rPr lang="en-US" sz="1400" dirty="0"/>
              <a:t> </a:t>
            </a:r>
            <a:r>
              <a:rPr lang="en-US" sz="1400" i="1" dirty="0"/>
              <a:t>adj</a:t>
            </a:r>
            <a:r>
              <a:rPr lang="en-US" sz="1400" dirty="0"/>
              <a:t>—exact; of a particular kind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My irritating brother always has to choose </a:t>
            </a:r>
            <a:r>
              <a:rPr lang="en-US" sz="1400" i="1" dirty="0"/>
              <a:t>specific</a:t>
            </a:r>
            <a:r>
              <a:rPr lang="en-US" sz="1400" dirty="0"/>
              <a:t> potato chips; he can’t just reach in </a:t>
            </a:r>
            <a:r>
              <a:rPr lang="en-US" sz="1400" dirty="0" smtClean="0"/>
              <a:t>	and </a:t>
            </a:r>
            <a:r>
              <a:rPr lang="en-US" sz="1400" dirty="0"/>
              <a:t>grab.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speculate </a:t>
            </a:r>
            <a:r>
              <a:rPr lang="en-US" sz="1400" i="1" dirty="0"/>
              <a:t>vi</a:t>
            </a:r>
            <a:r>
              <a:rPr lang="en-US" sz="1400" dirty="0"/>
              <a:t>—to invest money or ideas in something  you aren’t sure about; to gamble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Uncle Reggie </a:t>
            </a:r>
            <a:r>
              <a:rPr lang="en-US" sz="1400" i="1" dirty="0"/>
              <a:t>speculated </a:t>
            </a:r>
            <a:r>
              <a:rPr lang="en-US" sz="1400" dirty="0"/>
              <a:t>on gold, hoping the price would continue to rise.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spin-off </a:t>
            </a:r>
            <a:r>
              <a:rPr lang="en-US" sz="1400" i="1" dirty="0"/>
              <a:t>n</a:t>
            </a:r>
            <a:r>
              <a:rPr lang="en-US" sz="1400" dirty="0"/>
              <a:t>—a TV show originated as a feature of another TV show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i="1" dirty="0" smtClean="0"/>
              <a:t>The </a:t>
            </a:r>
            <a:r>
              <a:rPr lang="en-US" sz="1400" i="1" dirty="0"/>
              <a:t>Andy Griffith </a:t>
            </a:r>
            <a:r>
              <a:rPr lang="en-US" sz="1400" i="1" dirty="0" smtClean="0"/>
              <a:t>Show</a:t>
            </a:r>
            <a:r>
              <a:rPr lang="en-US" sz="1400" dirty="0" smtClean="0"/>
              <a:t> </a:t>
            </a:r>
            <a:r>
              <a:rPr lang="en-US" sz="1400" dirty="0"/>
              <a:t>was a </a:t>
            </a:r>
            <a:r>
              <a:rPr lang="en-US" sz="1400" i="1" dirty="0"/>
              <a:t>spin-off</a:t>
            </a:r>
            <a:r>
              <a:rPr lang="en-US" sz="1400" dirty="0"/>
              <a:t> of an episode of </a:t>
            </a:r>
            <a:r>
              <a:rPr lang="en-US" sz="1400" i="1" dirty="0" smtClean="0"/>
              <a:t>The </a:t>
            </a:r>
            <a:r>
              <a:rPr lang="en-US" sz="1400" i="1" dirty="0"/>
              <a:t>Danny Thomas </a:t>
            </a:r>
            <a:r>
              <a:rPr lang="en-US" sz="1400" i="1" dirty="0" smtClean="0"/>
              <a:t>Show</a:t>
            </a:r>
            <a:r>
              <a:rPr lang="en-US" sz="1400" dirty="0" smtClean="0"/>
              <a:t> </a:t>
            </a:r>
            <a:r>
              <a:rPr lang="en-US" sz="1400" dirty="0"/>
              <a:t>in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which </a:t>
            </a:r>
            <a:r>
              <a:rPr lang="en-US" sz="1400" dirty="0"/>
              <a:t>Danny gets a speeding ticket driving through a poky Southern town.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stable</a:t>
            </a:r>
            <a:r>
              <a:rPr lang="en-US" sz="1400" dirty="0"/>
              <a:t> </a:t>
            </a:r>
            <a:r>
              <a:rPr lang="en-US" sz="1400" i="1" dirty="0"/>
              <a:t>adj</a:t>
            </a:r>
            <a:r>
              <a:rPr lang="en-US" sz="1400" dirty="0"/>
              <a:t>—staying the same; neither getting better nor worse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After the accident, the doctors said DaShawn’s condition was </a:t>
            </a:r>
            <a:r>
              <a:rPr lang="en-US" sz="1400" i="1" dirty="0"/>
              <a:t>stable</a:t>
            </a:r>
            <a:r>
              <a:rPr lang="en-US" sz="1400" dirty="0"/>
              <a:t> enough for him to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go </a:t>
            </a:r>
            <a:r>
              <a:rPr lang="en-US" sz="1400" dirty="0"/>
              <a:t>home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29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66815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406010" y="9321913"/>
            <a:ext cx="1640840" cy="553231"/>
          </a:xfrm>
          <a:prstGeom prst="rect">
            <a:avLst/>
          </a:prstGeom>
        </p:spPr>
        <p:txBody>
          <a:bodyPr vert="horz" lIns="101882" tIns="50941" rIns="101882" bIns="50941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© 2012 QualPro</a:t>
            </a:r>
          </a:p>
        </p:txBody>
      </p:sp>
    </p:spTree>
    <p:extLst>
      <p:ext uri="{BB962C8B-B14F-4D97-AF65-F5344CB8AC3E}">
        <p14:creationId xmlns:p14="http://schemas.microsoft.com/office/powerpoint/2010/main" val="338463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8620" y="-438917"/>
            <a:ext cx="6995160" cy="1104748"/>
          </a:xfrm>
        </p:spPr>
        <p:txBody>
          <a:bodyPr>
            <a:normAutofit/>
          </a:bodyPr>
          <a:lstStyle/>
          <a:p>
            <a:r>
              <a:rPr lang="en-US" dirty="0"/>
              <a:t>ACT Vocabulary Words </a:t>
            </a: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8620" y="886042"/>
            <a:ext cx="6995160" cy="863888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stationary</a:t>
            </a:r>
            <a:r>
              <a:rPr lang="en-US" sz="1400" dirty="0"/>
              <a:t> </a:t>
            </a:r>
            <a:r>
              <a:rPr lang="en-US" sz="1400" i="1" dirty="0" err="1"/>
              <a:t>adj</a:t>
            </a:r>
            <a:r>
              <a:rPr lang="en-US" sz="1400" dirty="0"/>
              <a:t>—staying in one place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All of the furniture in the Lanes’ living room is </a:t>
            </a:r>
            <a:r>
              <a:rPr lang="en-US" sz="1400" i="1" dirty="0"/>
              <a:t>stationary</a:t>
            </a:r>
            <a:r>
              <a:rPr lang="en-US" sz="1400" dirty="0"/>
              <a:t> except the rolling coffee table.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>
                <a:sym typeface="Wingdings"/>
              </a:rPr>
              <a:t></a:t>
            </a:r>
            <a:r>
              <a:rPr lang="en-US" sz="1400" dirty="0"/>
              <a:t>Note: do not confuse with </a:t>
            </a:r>
            <a:r>
              <a:rPr lang="en-US" sz="1400" i="1" dirty="0"/>
              <a:t>stationery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stationery </a:t>
            </a:r>
            <a:r>
              <a:rPr lang="en-US" sz="1400" i="1" dirty="0"/>
              <a:t>n</a:t>
            </a:r>
            <a:r>
              <a:rPr lang="en-US" sz="1400" dirty="0"/>
              <a:t>—specialized, fine quality paper for writing letters and notes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My mother always uses monogrammed </a:t>
            </a:r>
            <a:r>
              <a:rPr lang="en-US" sz="1400" i="1" dirty="0"/>
              <a:t>stationery</a:t>
            </a:r>
            <a:r>
              <a:rPr lang="en-US" sz="1400" dirty="0"/>
              <a:t> for writing thank-you notes.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>
                <a:sym typeface="Wingdings"/>
              </a:rPr>
              <a:t></a:t>
            </a:r>
            <a:r>
              <a:rPr lang="en-US" sz="1400" dirty="0"/>
              <a:t>Note: do not confuse with </a:t>
            </a:r>
            <a:r>
              <a:rPr lang="en-US" sz="1400" i="1" dirty="0"/>
              <a:t>stationary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status </a:t>
            </a:r>
            <a:r>
              <a:rPr lang="en-US" sz="1400" i="1" dirty="0"/>
              <a:t>n</a:t>
            </a:r>
            <a:r>
              <a:rPr lang="en-US" sz="1400" dirty="0"/>
              <a:t>—current state of being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On the medical report, Jenna claimed her marital </a:t>
            </a:r>
            <a:r>
              <a:rPr lang="en-US" sz="1400" i="1" dirty="0"/>
              <a:t>status</a:t>
            </a:r>
            <a:r>
              <a:rPr lang="en-US" sz="1400" dirty="0"/>
              <a:t> was “married.”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steerage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—the lowest level of a passenger ship, where those buying the cheapest tickets 		stay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passengers in </a:t>
            </a:r>
            <a:r>
              <a:rPr lang="en-US" sz="1400" i="1" dirty="0"/>
              <a:t>steerage</a:t>
            </a:r>
            <a:r>
              <a:rPr lang="en-US" sz="1400" dirty="0"/>
              <a:t> rarely socialize with the first-class passengers.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stereotypical </a:t>
            </a:r>
            <a:r>
              <a:rPr lang="en-US" sz="1400" i="1" dirty="0" err="1"/>
              <a:t>adj</a:t>
            </a:r>
            <a:r>
              <a:rPr lang="en-US" sz="1400" dirty="0"/>
              <a:t>—matching what people expect because of one trait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Dr. Barbie Strickland, the astrophysicist, is not a </a:t>
            </a:r>
            <a:r>
              <a:rPr lang="en-US" sz="1400" i="1" dirty="0"/>
              <a:t>stereotypical</a:t>
            </a:r>
            <a:r>
              <a:rPr lang="en-US" sz="1400" dirty="0"/>
              <a:t> “dumb blonde.”</a:t>
            </a: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stifle </a:t>
            </a:r>
            <a:r>
              <a:rPr lang="en-US" sz="1400" dirty="0"/>
              <a:t>vt—to repress; to hold down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speech was boring, but I had to </a:t>
            </a:r>
            <a:r>
              <a:rPr lang="en-US" sz="1400" i="1" dirty="0"/>
              <a:t>stifle</a:t>
            </a:r>
            <a:r>
              <a:rPr lang="en-US" sz="1400" dirty="0"/>
              <a:t> all my yawns because I was sitting on the </a:t>
            </a:r>
            <a:r>
              <a:rPr lang="en-US" sz="1400" dirty="0" smtClean="0"/>
              <a:t>stage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subjective</a:t>
            </a:r>
            <a:r>
              <a:rPr lang="en-US" sz="1400" dirty="0"/>
              <a:t> </a:t>
            </a:r>
            <a:r>
              <a:rPr lang="en-US" sz="1400" i="1" dirty="0"/>
              <a:t>adj</a:t>
            </a:r>
            <a:r>
              <a:rPr lang="en-US" sz="1400" dirty="0"/>
              <a:t>—based on feelings and not on fact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Dr. Lyles was being a little </a:t>
            </a:r>
            <a:r>
              <a:rPr lang="en-US" sz="1400" i="1" dirty="0"/>
              <a:t>subjective</a:t>
            </a:r>
            <a:r>
              <a:rPr lang="en-US" sz="1400" dirty="0"/>
              <a:t> when he said broccoli was “yucky.”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succession </a:t>
            </a:r>
            <a:r>
              <a:rPr lang="en-US" sz="1400" i="1" dirty="0"/>
              <a:t>n</a:t>
            </a:r>
            <a:r>
              <a:rPr lang="en-US" sz="1400" dirty="0"/>
              <a:t>—a series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She established her star status by a </a:t>
            </a:r>
            <a:r>
              <a:rPr lang="en-US" sz="1400" i="1" dirty="0"/>
              <a:t>succession</a:t>
            </a:r>
            <a:r>
              <a:rPr lang="en-US" sz="1400" dirty="0"/>
              <a:t> of wildly popular movies.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succumb</a:t>
            </a:r>
            <a:r>
              <a:rPr lang="en-US" sz="1400" dirty="0"/>
              <a:t> </a:t>
            </a:r>
            <a:r>
              <a:rPr lang="en-US" sz="1400" i="1" dirty="0"/>
              <a:t>vi</a:t>
            </a:r>
            <a:r>
              <a:rPr lang="en-US" sz="1400" dirty="0"/>
              <a:t>—to fall a victim (to)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After fighting it for five years, Mrs. Norris finally </a:t>
            </a:r>
            <a:r>
              <a:rPr lang="en-US" sz="1400" i="1" dirty="0"/>
              <a:t>succumbed</a:t>
            </a:r>
            <a:r>
              <a:rPr lang="en-US" sz="1400" dirty="0"/>
              <a:t> to cancer and died last </a:t>
            </a:r>
            <a:r>
              <a:rPr lang="en-US" sz="1400" dirty="0" smtClean="0"/>
              <a:t>night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superficial</a:t>
            </a:r>
            <a:r>
              <a:rPr lang="en-US" sz="1400" dirty="0"/>
              <a:t> </a:t>
            </a:r>
            <a:r>
              <a:rPr lang="en-US" sz="1400" i="1" dirty="0"/>
              <a:t>adj</a:t>
            </a:r>
            <a:r>
              <a:rPr lang="en-US" sz="1400" dirty="0"/>
              <a:t>—only on the surface; not deep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Even though the car was totaled, Manny’s wounds were only </a:t>
            </a:r>
            <a:r>
              <a:rPr lang="en-US" sz="1400" i="1" dirty="0"/>
              <a:t>superficial</a:t>
            </a:r>
            <a:r>
              <a:rPr lang="en-US" sz="1400" dirty="0"/>
              <a:t>.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superimpose</a:t>
            </a:r>
            <a:r>
              <a:rPr lang="en-US" sz="1400" dirty="0"/>
              <a:t> </a:t>
            </a:r>
            <a:r>
              <a:rPr lang="en-US" sz="1400" i="1" dirty="0"/>
              <a:t>vt</a:t>
            </a:r>
            <a:r>
              <a:rPr lang="en-US" sz="1400" dirty="0"/>
              <a:t>—to lay (something) on top of something else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If you </a:t>
            </a:r>
            <a:r>
              <a:rPr lang="en-US" sz="1400" i="1" dirty="0"/>
              <a:t>superimpose</a:t>
            </a:r>
            <a:r>
              <a:rPr lang="en-US" sz="1400" dirty="0"/>
              <a:t> a geological map on top of the street map, you can see why May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Street </a:t>
            </a:r>
            <a:r>
              <a:rPr lang="en-US" sz="1400" dirty="0"/>
              <a:t>is a dead end; it’s practically on the edge of a cliff.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sustenance </a:t>
            </a:r>
            <a:r>
              <a:rPr lang="en-US" sz="1400" i="1" dirty="0"/>
              <a:t>n</a:t>
            </a:r>
            <a:r>
              <a:rPr lang="en-US" sz="1400" b="1" dirty="0"/>
              <a:t>—</a:t>
            </a:r>
            <a:r>
              <a:rPr lang="en-US" sz="1400" dirty="0"/>
              <a:t>that which sustains; the stuff that keeps something alive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Sylvester the Cat justifies his attempts to eat Tweety Bird by saying, “I’m in need of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i="1" dirty="0" smtClean="0"/>
              <a:t>	sustenance</a:t>
            </a:r>
            <a:r>
              <a:rPr lang="en-US" sz="1400" dirty="0"/>
              <a:t>.</a:t>
            </a:r>
            <a:r>
              <a:rPr lang="en-US" sz="1400" dirty="0" smtClean="0"/>
              <a:t>”</a:t>
            </a:r>
            <a:endParaRPr lang="en-US" sz="1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30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66815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406010" y="9321913"/>
            <a:ext cx="1640840" cy="553231"/>
          </a:xfrm>
          <a:prstGeom prst="rect">
            <a:avLst/>
          </a:prstGeom>
        </p:spPr>
        <p:txBody>
          <a:bodyPr vert="horz" lIns="101882" tIns="50941" rIns="101882" bIns="50941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© 2012 QualPro</a:t>
            </a:r>
          </a:p>
        </p:txBody>
      </p:sp>
    </p:spTree>
    <p:extLst>
      <p:ext uri="{BB962C8B-B14F-4D97-AF65-F5344CB8AC3E}">
        <p14:creationId xmlns:p14="http://schemas.microsoft.com/office/powerpoint/2010/main" val="320690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8620" y="-438917"/>
            <a:ext cx="6995160" cy="1104748"/>
          </a:xfrm>
        </p:spPr>
        <p:txBody>
          <a:bodyPr>
            <a:normAutofit/>
          </a:bodyPr>
          <a:lstStyle/>
          <a:p>
            <a:r>
              <a:rPr lang="en-US" dirty="0"/>
              <a:t>ACT Vocabulary Words </a:t>
            </a: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8620" y="886042"/>
            <a:ext cx="6995160" cy="863888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syndicated </a:t>
            </a:r>
            <a:r>
              <a:rPr lang="en-US" sz="1400" i="1" dirty="0" err="1"/>
              <a:t>adj</a:t>
            </a:r>
            <a:r>
              <a:rPr lang="en-US" sz="1400" dirty="0"/>
              <a:t>—a group of similar businesses owned by one company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Most newspapers are </a:t>
            </a:r>
            <a:r>
              <a:rPr lang="en-US" sz="1400" i="1" dirty="0"/>
              <a:t>syndicated</a:t>
            </a:r>
            <a:r>
              <a:rPr lang="en-US" sz="1400" dirty="0"/>
              <a:t>, although a few are still independently </a:t>
            </a:r>
            <a:r>
              <a:rPr lang="en-US" sz="1400" dirty="0" smtClean="0"/>
              <a:t>owned.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syringe</a:t>
            </a:r>
            <a:r>
              <a:rPr lang="en-US" sz="1400" dirty="0"/>
              <a:t> </a:t>
            </a:r>
            <a:r>
              <a:rPr lang="en-US" sz="1400" i="1" dirty="0"/>
              <a:t>n—</a:t>
            </a:r>
            <a:r>
              <a:rPr lang="en-US" sz="1400" dirty="0"/>
              <a:t>a device for</a:t>
            </a:r>
            <a:r>
              <a:rPr lang="en-US" sz="1400" i="1" dirty="0"/>
              <a:t> </a:t>
            </a:r>
            <a:r>
              <a:rPr lang="en-US" sz="1400" dirty="0"/>
              <a:t>putting a small amount of a liquid into a small space, like a medicine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	into a vein, in which a tube with a closed end is pushed inside a tightly fitting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	tube with a narrow opening at the end, usually attached to a hollow needle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	through which the liquid is delivered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I stared at the </a:t>
            </a:r>
            <a:r>
              <a:rPr lang="en-US" sz="1400" i="1" dirty="0"/>
              <a:t>syringe</a:t>
            </a:r>
            <a:r>
              <a:rPr lang="en-US" sz="1400" dirty="0"/>
              <a:t> on the tray in front of me, waiting for the dentist to return.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taut</a:t>
            </a:r>
            <a:r>
              <a:rPr lang="en-US" sz="1400" dirty="0"/>
              <a:t> </a:t>
            </a:r>
            <a:r>
              <a:rPr lang="en-US" sz="1400" i="1" dirty="0" err="1"/>
              <a:t>adj</a:t>
            </a:r>
            <a:r>
              <a:rPr lang="en-US" sz="1400" dirty="0"/>
              <a:t>—tightly stretched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Sam made the sides of the tent so </a:t>
            </a:r>
            <a:r>
              <a:rPr lang="en-US" sz="1400" i="1" dirty="0"/>
              <a:t>taut</a:t>
            </a:r>
            <a:r>
              <a:rPr lang="en-US" sz="1400" dirty="0"/>
              <a:t> that you could bounce a nickel off them.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taxed with</a:t>
            </a:r>
            <a:r>
              <a:rPr lang="en-US" sz="1400" dirty="0"/>
              <a:t>  </a:t>
            </a:r>
            <a:r>
              <a:rPr lang="en-US" sz="1400" i="1" dirty="0" err="1"/>
              <a:t>vt</a:t>
            </a:r>
            <a:r>
              <a:rPr lang="en-US" sz="1400" dirty="0"/>
              <a:t>—given the responsibility for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Now that Mindy has moved back home with her baby, her parents are </a:t>
            </a:r>
            <a:r>
              <a:rPr lang="en-US" sz="1400" i="1" dirty="0"/>
              <a:t>taxed with</a:t>
            </a:r>
            <a:r>
              <a:rPr lang="en-US" sz="1400" dirty="0"/>
              <a:t> two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mouths </a:t>
            </a:r>
            <a:r>
              <a:rPr lang="en-US" sz="1400" dirty="0"/>
              <a:t>to feed.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tenet </a:t>
            </a:r>
            <a:r>
              <a:rPr lang="en-US" sz="1400" i="1" dirty="0"/>
              <a:t>n</a:t>
            </a:r>
            <a:r>
              <a:rPr lang="en-US" sz="1400" dirty="0"/>
              <a:t>—any opinion , principle, or doctrine that a person or group holds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One of the </a:t>
            </a:r>
            <a:r>
              <a:rPr lang="en-US" sz="1400" i="1" dirty="0"/>
              <a:t>tenets</a:t>
            </a:r>
            <a:r>
              <a:rPr lang="en-US" sz="1400" dirty="0"/>
              <a:t> of the Boy Scouts is “Be prepared.”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terra firma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—Latin for “solid earth”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I loved flying in the helium balloon, but I admit I was glad to get back to </a:t>
            </a:r>
            <a:r>
              <a:rPr lang="en-US" sz="1400" i="1" dirty="0"/>
              <a:t>terra firma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terrestrial </a:t>
            </a:r>
            <a:r>
              <a:rPr lang="en-US" sz="1400" i="1" dirty="0"/>
              <a:t>adj</a:t>
            </a:r>
            <a:r>
              <a:rPr lang="en-US" sz="1400" dirty="0"/>
              <a:t>—having to do with the earth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A farmer’s interests are mainly </a:t>
            </a:r>
            <a:r>
              <a:rPr lang="en-US" sz="1400" i="1" dirty="0"/>
              <a:t>terrestrial</a:t>
            </a:r>
            <a:r>
              <a:rPr lang="en-US" sz="1400" dirty="0"/>
              <a:t>, while a sailor prefers the water.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theorize</a:t>
            </a:r>
            <a:r>
              <a:rPr lang="en-US" sz="1400" dirty="0"/>
              <a:t> </a:t>
            </a:r>
            <a:r>
              <a:rPr lang="en-US" sz="1400" i="1" dirty="0"/>
              <a:t>vi</a:t>
            </a:r>
            <a:r>
              <a:rPr lang="en-US" sz="1400" dirty="0"/>
              <a:t>—to propose an explanation for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In the ancient world, philosophers </a:t>
            </a:r>
            <a:r>
              <a:rPr lang="en-US" sz="1400" i="1" dirty="0"/>
              <a:t>theorized</a:t>
            </a:r>
            <a:r>
              <a:rPr lang="en-US" sz="1400" dirty="0"/>
              <a:t> that maggots came from dead flesh.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thereafter </a:t>
            </a:r>
            <a:r>
              <a:rPr lang="en-US" sz="1400" i="1" dirty="0"/>
              <a:t>adv</a:t>
            </a:r>
            <a:r>
              <a:rPr lang="en-US" sz="1400" dirty="0"/>
              <a:t>—from then on; starting at that point and then going on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Max likes to eat all the meat off the bone and </a:t>
            </a:r>
            <a:r>
              <a:rPr lang="en-US" sz="1400" i="1" dirty="0"/>
              <a:t>thereafter</a:t>
            </a:r>
            <a:r>
              <a:rPr lang="en-US" sz="1400" dirty="0"/>
              <a:t> to bury the bone in the garden.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thus</a:t>
            </a:r>
            <a:r>
              <a:rPr lang="en-US" sz="1400" dirty="0"/>
              <a:t> </a:t>
            </a:r>
            <a:r>
              <a:rPr lang="en-US" sz="1400" i="1" dirty="0"/>
              <a:t>adv</a:t>
            </a:r>
            <a:r>
              <a:rPr lang="en-US" sz="1400" dirty="0"/>
              <a:t>—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1. like this; in this way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To curl paper ribbon, hold it </a:t>
            </a:r>
            <a:r>
              <a:rPr lang="en-US" sz="1400" i="1" dirty="0"/>
              <a:t>thus</a:t>
            </a:r>
            <a:r>
              <a:rPr lang="en-US" sz="1400" dirty="0"/>
              <a:t>: with your thumb on top of the ribbon and a scissors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blade </a:t>
            </a:r>
            <a:r>
              <a:rPr lang="en-US" sz="1400" dirty="0"/>
              <a:t>underneath.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2. therefore; because of what has just been said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I had seven slices of pizza; </a:t>
            </a:r>
            <a:r>
              <a:rPr lang="en-US" sz="1400" i="1" dirty="0"/>
              <a:t>thus</a:t>
            </a:r>
            <a:r>
              <a:rPr lang="en-US" sz="1400" dirty="0"/>
              <a:t>, I didn’t really want dessert.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timber </a:t>
            </a:r>
            <a:r>
              <a:rPr lang="en-US" sz="1400" i="1" dirty="0"/>
              <a:t>n</a:t>
            </a:r>
            <a:r>
              <a:rPr lang="en-US" sz="1400" dirty="0"/>
              <a:t>—trees that have been felled and are to be used for wood for furniture, paper, etc.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Oregon and Washington provide much of the </a:t>
            </a:r>
            <a:r>
              <a:rPr lang="en-US" sz="1400" i="1" dirty="0"/>
              <a:t>timber</a:t>
            </a:r>
            <a:r>
              <a:rPr lang="en-US" sz="1400" dirty="0"/>
              <a:t> for America’s wood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31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66815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406010" y="9321913"/>
            <a:ext cx="1640840" cy="553231"/>
          </a:xfrm>
          <a:prstGeom prst="rect">
            <a:avLst/>
          </a:prstGeom>
        </p:spPr>
        <p:txBody>
          <a:bodyPr vert="horz" lIns="101882" tIns="50941" rIns="101882" bIns="50941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© 2012 QualPro</a:t>
            </a:r>
          </a:p>
        </p:txBody>
      </p:sp>
    </p:spTree>
    <p:extLst>
      <p:ext uri="{BB962C8B-B14F-4D97-AF65-F5344CB8AC3E}">
        <p14:creationId xmlns:p14="http://schemas.microsoft.com/office/powerpoint/2010/main" val="79115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8620" y="-438917"/>
            <a:ext cx="6995160" cy="1104748"/>
          </a:xfrm>
        </p:spPr>
        <p:txBody>
          <a:bodyPr>
            <a:normAutofit/>
          </a:bodyPr>
          <a:lstStyle/>
          <a:p>
            <a:r>
              <a:rPr lang="en-US" dirty="0"/>
              <a:t>ACT Vocabulary Words </a:t>
            </a: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8620" y="886042"/>
            <a:ext cx="6995160" cy="863888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tirade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—a long speech in which the speaker fusses or complains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When </a:t>
            </a:r>
            <a:r>
              <a:rPr lang="en-US" sz="1400" dirty="0" smtClean="0"/>
              <a:t>twenty </a:t>
            </a:r>
            <a:r>
              <a:rPr lang="en-US" sz="1400" dirty="0"/>
              <a:t>out of </a:t>
            </a:r>
            <a:r>
              <a:rPr lang="en-US" sz="1400" dirty="0" smtClean="0"/>
              <a:t>twenty-seven </a:t>
            </a:r>
            <a:r>
              <a:rPr lang="en-US" sz="1400" dirty="0"/>
              <a:t>students failed the test, Mr. </a:t>
            </a:r>
            <a:r>
              <a:rPr lang="en-US" sz="1400" dirty="0" err="1"/>
              <a:t>Dorris</a:t>
            </a:r>
            <a:r>
              <a:rPr lang="en-US" sz="1400" dirty="0"/>
              <a:t> went into a long </a:t>
            </a: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i="1" dirty="0"/>
              <a:t>	</a:t>
            </a:r>
            <a:r>
              <a:rPr lang="en-US" sz="1400" i="1" dirty="0" smtClean="0"/>
              <a:t>tirade</a:t>
            </a:r>
            <a:r>
              <a:rPr lang="en-US" sz="1400" dirty="0" smtClean="0"/>
              <a:t> </a:t>
            </a:r>
            <a:r>
              <a:rPr lang="en-US" sz="1400" dirty="0"/>
              <a:t>about </a:t>
            </a:r>
            <a:r>
              <a:rPr lang="en-US" sz="1400" dirty="0" smtClean="0"/>
              <a:t>studying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toxin </a:t>
            </a:r>
            <a:r>
              <a:rPr lang="en-US" sz="1400" i="1" dirty="0"/>
              <a:t>n</a:t>
            </a:r>
            <a:r>
              <a:rPr lang="en-US" sz="1400" dirty="0"/>
              <a:t>—a poison that comes from a plant or animal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Some mushrooms contain a </a:t>
            </a:r>
            <a:r>
              <a:rPr lang="en-US" sz="1400" i="1" dirty="0"/>
              <a:t>toxin</a:t>
            </a:r>
            <a:r>
              <a:rPr lang="en-US" sz="1400" dirty="0"/>
              <a:t> called </a:t>
            </a:r>
            <a:r>
              <a:rPr lang="en-US" sz="1400" dirty="0" err="1"/>
              <a:t>coprine</a:t>
            </a:r>
            <a:r>
              <a:rPr lang="en-US" sz="1400" dirty="0"/>
              <a:t>, which causes hangover-like symptoms.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trajectory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—the curved path of something hurtling through space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</a:t>
            </a:r>
            <a:r>
              <a:rPr lang="en-US" sz="1400" i="1" dirty="0"/>
              <a:t>trajectory</a:t>
            </a:r>
            <a:r>
              <a:rPr lang="en-US" sz="1400" dirty="0"/>
              <a:t> of the bullet proved it could not have come from the policeman’s gun.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transcend</a:t>
            </a:r>
            <a:r>
              <a:rPr lang="en-US" sz="1400" dirty="0"/>
              <a:t> </a:t>
            </a:r>
            <a:r>
              <a:rPr lang="en-US" sz="1400" i="1" dirty="0" err="1"/>
              <a:t>vt</a:t>
            </a:r>
            <a:r>
              <a:rPr lang="en-US" sz="1400" dirty="0"/>
              <a:t>—to go beyond or above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Being voted Most Valuable Player </a:t>
            </a:r>
            <a:r>
              <a:rPr lang="en-US" sz="1400" i="1" dirty="0"/>
              <a:t>transcended</a:t>
            </a:r>
            <a:r>
              <a:rPr lang="en-US" sz="1400" dirty="0"/>
              <a:t> Philip’s dreams of making the team.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transition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—a graceful easing from one thing to another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I hope Kelsey can make the </a:t>
            </a:r>
            <a:r>
              <a:rPr lang="en-US" sz="1400" i="1" dirty="0"/>
              <a:t>transition</a:t>
            </a:r>
            <a:r>
              <a:rPr lang="en-US" sz="1400" dirty="0"/>
              <a:t> from being an only child to living in a dormitory.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translucent</a:t>
            </a:r>
            <a:r>
              <a:rPr lang="en-US" sz="1400" i="1" dirty="0"/>
              <a:t> </a:t>
            </a:r>
            <a:r>
              <a:rPr lang="en-US" sz="1400" i="1" dirty="0" err="1"/>
              <a:t>adj</a:t>
            </a:r>
            <a:r>
              <a:rPr lang="en-US" sz="1400" dirty="0"/>
              <a:t>—able to let light through but diffusing it enough to conceal any object 		behind it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fogged-up windshield was too </a:t>
            </a:r>
            <a:r>
              <a:rPr lang="en-US" sz="1400" i="1" dirty="0"/>
              <a:t>translucent</a:t>
            </a:r>
            <a:r>
              <a:rPr lang="en-US" sz="1400" dirty="0"/>
              <a:t> for me to drive.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treason</a:t>
            </a:r>
            <a:r>
              <a:rPr lang="en-US" sz="1400" dirty="0" smtClean="0"/>
              <a:t> </a:t>
            </a:r>
            <a:r>
              <a:rPr lang="en-US" sz="1400" i="1" dirty="0"/>
              <a:t>n</a:t>
            </a:r>
            <a:r>
              <a:rPr lang="en-US" sz="1400" dirty="0"/>
              <a:t>—an act of betrayal against one’s own country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Benedict Arnold is famous for his act of </a:t>
            </a:r>
            <a:r>
              <a:rPr lang="en-US" sz="1400" i="1" dirty="0"/>
              <a:t>treason</a:t>
            </a:r>
            <a:r>
              <a:rPr lang="en-US" sz="1400" dirty="0"/>
              <a:t>, betraying the United States to England.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typesetting </a:t>
            </a:r>
            <a:r>
              <a:rPr lang="en-US" sz="1400" i="1" dirty="0"/>
              <a:t>n</a:t>
            </a:r>
            <a:r>
              <a:rPr lang="en-US" sz="1400" dirty="0"/>
              <a:t>—the art of placing tiny metal letters and numbers in place to be covered </a:t>
            </a:r>
            <a:r>
              <a:rPr lang="en-US" sz="1400" dirty="0" smtClean="0"/>
              <a:t>with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	</a:t>
            </a:r>
            <a:r>
              <a:rPr lang="en-US" sz="1400" dirty="0" smtClean="0"/>
              <a:t>ink and </a:t>
            </a:r>
            <a:r>
              <a:rPr lang="en-US" sz="1400" dirty="0"/>
              <a:t>pressed against paper to make a printed page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Now that many homes have their own laser printers, the art of </a:t>
            </a:r>
            <a:r>
              <a:rPr lang="en-US" sz="1400" i="1" dirty="0"/>
              <a:t>typesetting</a:t>
            </a:r>
            <a:r>
              <a:rPr lang="en-US" sz="1400" dirty="0"/>
              <a:t> is </a:t>
            </a:r>
            <a:r>
              <a:rPr lang="en-US" sz="1400" dirty="0" smtClean="0"/>
              <a:t>threatened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tyranny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—any government controlled by a single person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“Taxation without representation is </a:t>
            </a:r>
            <a:r>
              <a:rPr lang="en-US" sz="1400" i="1" dirty="0"/>
              <a:t>tyranny</a:t>
            </a:r>
            <a:r>
              <a:rPr lang="en-US" sz="1400" dirty="0"/>
              <a:t>” was the rallying cry of the American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revolution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tyrant </a:t>
            </a:r>
            <a:r>
              <a:rPr lang="en-US" sz="1400" i="1" dirty="0"/>
              <a:t>n—</a:t>
            </a:r>
            <a:r>
              <a:rPr lang="en-US" sz="1400" dirty="0"/>
              <a:t>one who has absolute power over a country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Mussolini, who later joined forces with Hitler, was a </a:t>
            </a:r>
            <a:r>
              <a:rPr lang="en-US" sz="1400" i="1" dirty="0"/>
              <a:t>tyrant</a:t>
            </a:r>
            <a:r>
              <a:rPr lang="en-US" sz="1400" dirty="0"/>
              <a:t> over Italy in the 1930s.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uncanny </a:t>
            </a:r>
            <a:r>
              <a:rPr lang="en-US" sz="1400" i="1" dirty="0"/>
              <a:t>adj</a:t>
            </a:r>
            <a:r>
              <a:rPr lang="en-US" sz="1400" dirty="0"/>
              <a:t>—“un-explainable”; something for which no one knows the reason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Chester was afraid to spend the night in his aunt’s old house because of the </a:t>
            </a:r>
            <a:r>
              <a:rPr lang="en-US" sz="1400" i="1" dirty="0"/>
              <a:t>uncanny</a:t>
            </a:r>
            <a:r>
              <a:rPr lang="en-US" sz="1400" dirty="0"/>
              <a:t>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noises </a:t>
            </a:r>
            <a:r>
              <a:rPr lang="en-US" sz="1400" dirty="0"/>
              <a:t>in the wall.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unparalleled</a:t>
            </a:r>
            <a:r>
              <a:rPr lang="en-US" sz="1400" dirty="0"/>
              <a:t> </a:t>
            </a:r>
            <a:r>
              <a:rPr lang="en-US" sz="1400" i="1" dirty="0"/>
              <a:t>adj</a:t>
            </a:r>
            <a:r>
              <a:rPr lang="en-US" sz="1400" dirty="0"/>
              <a:t>—unmatched; too extreme to be equaled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Michael Phelps’ </a:t>
            </a:r>
            <a:r>
              <a:rPr lang="en-US" sz="1400" i="1" dirty="0"/>
              <a:t>unparalleled </a:t>
            </a:r>
            <a:r>
              <a:rPr lang="en-US" sz="1400" dirty="0"/>
              <a:t>number of Olympic gold medals has won him a place in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history.</a:t>
            </a:r>
            <a:endParaRPr lang="en-US" sz="1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32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66815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406010" y="9321913"/>
            <a:ext cx="1640840" cy="553231"/>
          </a:xfrm>
          <a:prstGeom prst="rect">
            <a:avLst/>
          </a:prstGeom>
        </p:spPr>
        <p:txBody>
          <a:bodyPr vert="horz" lIns="101882" tIns="50941" rIns="101882" bIns="50941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© 2012 QualPro</a:t>
            </a:r>
          </a:p>
        </p:txBody>
      </p:sp>
    </p:spTree>
    <p:extLst>
      <p:ext uri="{BB962C8B-B14F-4D97-AF65-F5344CB8AC3E}">
        <p14:creationId xmlns:p14="http://schemas.microsoft.com/office/powerpoint/2010/main" val="164596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8620" y="-438917"/>
            <a:ext cx="6995160" cy="1104748"/>
          </a:xfrm>
        </p:spPr>
        <p:txBody>
          <a:bodyPr>
            <a:normAutofit/>
          </a:bodyPr>
          <a:lstStyle/>
          <a:p>
            <a:r>
              <a:rPr lang="en-US" dirty="0"/>
              <a:t>ACT Vocabulary Words </a:t>
            </a: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8620" y="886042"/>
            <a:ext cx="6995160" cy="863888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unprecedented</a:t>
            </a:r>
            <a:r>
              <a:rPr lang="en-US" sz="1400" dirty="0"/>
              <a:t> </a:t>
            </a:r>
            <a:r>
              <a:rPr lang="en-US" sz="1400" i="1" dirty="0" err="1"/>
              <a:t>adj</a:t>
            </a:r>
            <a:r>
              <a:rPr lang="en-US" sz="1400" dirty="0"/>
              <a:t>—original; having nothing similar that came before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Franklin D. Roosevelt ran for an </a:t>
            </a:r>
            <a:r>
              <a:rPr lang="en-US" sz="1400" i="1" dirty="0"/>
              <a:t>unprecedented</a:t>
            </a:r>
            <a:r>
              <a:rPr lang="en-US" sz="1400" dirty="0"/>
              <a:t> third term as president—and then a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 	</a:t>
            </a:r>
            <a:r>
              <a:rPr lang="en-US" sz="1400" dirty="0" smtClean="0"/>
              <a:t>fourth</a:t>
            </a:r>
            <a:r>
              <a:rPr lang="en-US" sz="1400" dirty="0"/>
              <a:t>!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unsolicited </a:t>
            </a:r>
            <a:r>
              <a:rPr lang="en-US" sz="1400" i="1" dirty="0" err="1"/>
              <a:t>adj</a:t>
            </a:r>
            <a:r>
              <a:rPr lang="en-US" sz="1400" dirty="0"/>
              <a:t>—“un-asked-for”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I’m thinking of putting a trash can beside the mailbox for all those </a:t>
            </a:r>
            <a:r>
              <a:rPr lang="en-US" sz="1400" i="1" dirty="0"/>
              <a:t>unsolicited</a:t>
            </a:r>
            <a:r>
              <a:rPr lang="en-US" sz="1400" dirty="0"/>
              <a:t>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advertisements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urgency </a:t>
            </a:r>
            <a:r>
              <a:rPr lang="en-US" sz="1400" i="1" dirty="0"/>
              <a:t>n—</a:t>
            </a:r>
            <a:r>
              <a:rPr lang="en-US" sz="1400" dirty="0"/>
              <a:t>need for action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When I understood the </a:t>
            </a:r>
            <a:r>
              <a:rPr lang="en-US" sz="1400" i="1" dirty="0"/>
              <a:t>urgency</a:t>
            </a:r>
            <a:r>
              <a:rPr lang="en-US" sz="1400" dirty="0"/>
              <a:t> of your need, I rushed right over.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urn</a:t>
            </a:r>
            <a:r>
              <a:rPr lang="en-US" sz="1400" dirty="0" smtClean="0"/>
              <a:t> </a:t>
            </a:r>
            <a:r>
              <a:rPr lang="en-US" sz="1400" i="1" dirty="0"/>
              <a:t>n</a:t>
            </a:r>
            <a:r>
              <a:rPr lang="en-US" sz="1400" dirty="0"/>
              <a:t>—a large vase, sometimes with a lid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My Aunt Frieda ‘s favorite possession is a Chinese </a:t>
            </a:r>
            <a:r>
              <a:rPr lang="en-US" sz="1400" i="1" dirty="0"/>
              <a:t>urn</a:t>
            </a:r>
            <a:r>
              <a:rPr lang="en-US" sz="1400" dirty="0"/>
              <a:t> made of carved yellow jade.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vaccine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—a preventive medicine made from the disease-causing essence itself; by </a:t>
            </a:r>
            <a:r>
              <a:rPr lang="en-US" sz="1400" dirty="0" smtClean="0"/>
              <a:t>			introducing</a:t>
            </a:r>
            <a:r>
              <a:rPr lang="en-US" sz="1400" dirty="0"/>
              <a:t> </a:t>
            </a:r>
            <a:r>
              <a:rPr lang="en-US" sz="1400" dirty="0" smtClean="0"/>
              <a:t>a </a:t>
            </a:r>
            <a:r>
              <a:rPr lang="en-US" sz="1400" dirty="0"/>
              <a:t>small amount of the germ into the body, the body forms </a:t>
            </a:r>
            <a:r>
              <a:rPr lang="en-US" sz="1400" dirty="0" smtClean="0"/>
              <a:t>		antibodies </a:t>
            </a:r>
            <a:r>
              <a:rPr lang="en-US" sz="1400" dirty="0"/>
              <a:t>to fight </a:t>
            </a:r>
            <a:r>
              <a:rPr lang="en-US" sz="1400" dirty="0" smtClean="0"/>
              <a:t>the </a:t>
            </a:r>
            <a:r>
              <a:rPr lang="en-US" sz="1400" dirty="0"/>
              <a:t>disease, and can thus resist further exposure to the disease.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Louis Pasteur’s </a:t>
            </a:r>
            <a:r>
              <a:rPr lang="en-US" sz="1400" i="1" dirty="0"/>
              <a:t>vaccine</a:t>
            </a:r>
            <a:r>
              <a:rPr lang="en-US" sz="1400" dirty="0"/>
              <a:t> against anthrax saved millions of cows from dying.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vindicate </a:t>
            </a:r>
            <a:r>
              <a:rPr lang="en-US" sz="1400" i="1" dirty="0"/>
              <a:t>vt</a:t>
            </a:r>
            <a:r>
              <a:rPr lang="en-US" sz="1400" dirty="0"/>
              <a:t>—to prove innocent after having been blamed	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If Zia swells up after eating that peanut butter sandwich, she will be </a:t>
            </a:r>
            <a:r>
              <a:rPr lang="en-US" sz="1400" i="1" dirty="0"/>
              <a:t>vindicated </a:t>
            </a:r>
            <a:r>
              <a:rPr lang="en-US" sz="1400" dirty="0"/>
              <a:t>against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the </a:t>
            </a:r>
            <a:r>
              <a:rPr lang="en-US" sz="1400" dirty="0"/>
              <a:t>suspicion that she has been sneaking peanuts every night.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visionary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—one who imagines how the future can be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Someone said that all children are </a:t>
            </a:r>
            <a:r>
              <a:rPr lang="en-US" sz="1400" i="1" dirty="0"/>
              <a:t>visionaries</a:t>
            </a:r>
            <a:r>
              <a:rPr lang="en-US" sz="1400" dirty="0"/>
              <a:t>, and all old men are historians.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vivid</a:t>
            </a:r>
            <a:r>
              <a:rPr lang="en-US" sz="1400" dirty="0"/>
              <a:t> </a:t>
            </a:r>
            <a:r>
              <a:rPr lang="en-US" sz="1400" i="1" dirty="0"/>
              <a:t>adj</a:t>
            </a:r>
            <a:r>
              <a:rPr lang="en-US" sz="1400" dirty="0"/>
              <a:t>—strongly colored; standing out from the background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A report of three drive-by shootings in one week was a </a:t>
            </a:r>
            <a:r>
              <a:rPr lang="en-US" sz="1400" i="1" dirty="0"/>
              <a:t>vivid</a:t>
            </a:r>
            <a:r>
              <a:rPr lang="en-US" sz="1400" dirty="0"/>
              <a:t> reminder of the crime rate.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voluptuous</a:t>
            </a:r>
            <a:r>
              <a:rPr lang="en-US" sz="1400" dirty="0"/>
              <a:t> </a:t>
            </a:r>
            <a:r>
              <a:rPr lang="en-US" sz="1400" i="1" dirty="0"/>
              <a:t>adj</a:t>
            </a:r>
            <a:r>
              <a:rPr lang="en-US" sz="1400" dirty="0"/>
              <a:t>—heavily fleshed in a beautiful way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Francesca was pretty and </a:t>
            </a:r>
            <a:r>
              <a:rPr lang="en-US" sz="1400" i="1" dirty="0"/>
              <a:t>voluptuous</a:t>
            </a:r>
            <a:r>
              <a:rPr lang="en-US" sz="1400" dirty="0"/>
              <a:t> enough to be a model for Lola’s Large </a:t>
            </a:r>
            <a:r>
              <a:rPr lang="en-US" sz="1400" dirty="0" smtClean="0"/>
              <a:t>Lady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Fashions</a:t>
            </a:r>
            <a:r>
              <a:rPr lang="en-US" sz="1400" dirty="0"/>
              <a:t>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vulnerable </a:t>
            </a:r>
            <a:r>
              <a:rPr lang="en-US" sz="1400" i="1" dirty="0"/>
              <a:t>adj—</a:t>
            </a:r>
            <a:r>
              <a:rPr lang="en-US" sz="1400" dirty="0"/>
              <a:t>easily wounded or hurt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Even a big guy like Bruno is more </a:t>
            </a:r>
            <a:r>
              <a:rPr lang="en-US" sz="1400" i="1" dirty="0"/>
              <a:t>vulnerable</a:t>
            </a:r>
            <a:r>
              <a:rPr lang="en-US" sz="1400" dirty="0"/>
              <a:t> after a breakup with a girl like Vanessa.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wherefore</a:t>
            </a:r>
            <a:r>
              <a:rPr lang="en-US" sz="1400" dirty="0"/>
              <a:t> </a:t>
            </a:r>
            <a:r>
              <a:rPr lang="en-US" sz="1400" i="1" dirty="0"/>
              <a:t>conj</a:t>
            </a:r>
            <a:r>
              <a:rPr lang="en-US" sz="1400" dirty="0"/>
              <a:t>—why; for what reason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When Juliet says, “</a:t>
            </a:r>
            <a:r>
              <a:rPr lang="en-US" sz="1400" i="1" dirty="0"/>
              <a:t>Wherefore</a:t>
            </a:r>
            <a:r>
              <a:rPr lang="en-US" sz="1400" dirty="0"/>
              <a:t> art thou Romeo?” she is asking why the only boy she has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ever </a:t>
            </a:r>
            <a:r>
              <a:rPr lang="en-US" sz="1400" dirty="0"/>
              <a:t>loved has to be one of her family’s enemies, not “Where are you, </a:t>
            </a:r>
            <a:r>
              <a:rPr lang="en-US" sz="1400" dirty="0" smtClean="0"/>
              <a:t>sweetie</a:t>
            </a:r>
            <a:r>
              <a:rPr lang="en-US" sz="1400" dirty="0"/>
              <a:t>?</a:t>
            </a:r>
            <a:r>
              <a:rPr lang="en-US" sz="1400" dirty="0" smtClean="0"/>
              <a:t>”</a:t>
            </a:r>
            <a:endParaRPr lang="en-US" sz="1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33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66815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406010" y="9321913"/>
            <a:ext cx="1640840" cy="553231"/>
          </a:xfrm>
          <a:prstGeom prst="rect">
            <a:avLst/>
          </a:prstGeom>
        </p:spPr>
        <p:txBody>
          <a:bodyPr vert="horz" lIns="101882" tIns="50941" rIns="101882" bIns="50941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© 2012 QualPro</a:t>
            </a:r>
          </a:p>
        </p:txBody>
      </p:sp>
    </p:spTree>
    <p:extLst>
      <p:ext uri="{BB962C8B-B14F-4D97-AF65-F5344CB8AC3E}">
        <p14:creationId xmlns:p14="http://schemas.microsoft.com/office/powerpoint/2010/main" val="120758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8620" y="-438917"/>
            <a:ext cx="6995160" cy="1104748"/>
          </a:xfrm>
        </p:spPr>
        <p:txBody>
          <a:bodyPr>
            <a:normAutofit/>
          </a:bodyPr>
          <a:lstStyle/>
          <a:p>
            <a:r>
              <a:rPr lang="en-US" dirty="0"/>
              <a:t>ACT Vocabulary Words </a:t>
            </a: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8620" y="886042"/>
            <a:ext cx="6995160" cy="863888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whimsy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—a lighthearted, playful attitude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If you like </a:t>
            </a:r>
            <a:r>
              <a:rPr lang="en-US" sz="1400" i="1" dirty="0"/>
              <a:t>whimsy</a:t>
            </a:r>
            <a:r>
              <a:rPr lang="en-US" sz="1400" dirty="0"/>
              <a:t>, you’ll love </a:t>
            </a:r>
            <a:r>
              <a:rPr lang="en-US" sz="1400" i="1" dirty="0" smtClean="0"/>
              <a:t>Alice </a:t>
            </a:r>
            <a:r>
              <a:rPr lang="en-US" sz="1400" i="1" dirty="0"/>
              <a:t>in Wonderland</a:t>
            </a:r>
            <a:r>
              <a:rPr lang="en-US" sz="1400" dirty="0" smtClean="0"/>
              <a:t>.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withdrawn </a:t>
            </a:r>
            <a:r>
              <a:rPr lang="en-US" sz="1400" i="1" dirty="0" err="1"/>
              <a:t>adj</a:t>
            </a:r>
            <a:r>
              <a:rPr lang="en-US" sz="1400" i="1" dirty="0"/>
              <a:t>—</a:t>
            </a:r>
            <a:r>
              <a:rPr lang="en-US" sz="1400" dirty="0"/>
              <a:t>shy;</a:t>
            </a:r>
            <a:r>
              <a:rPr lang="en-US" sz="1400" i="1" dirty="0"/>
              <a:t> </a:t>
            </a:r>
            <a:r>
              <a:rPr lang="en-US" sz="1400" dirty="0"/>
              <a:t>staying away from people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The poor abused dog was </a:t>
            </a:r>
            <a:r>
              <a:rPr lang="en-US" sz="1400" i="1" dirty="0"/>
              <a:t>withdrawn</a:t>
            </a:r>
            <a:r>
              <a:rPr lang="en-US" sz="1400" dirty="0"/>
              <a:t> until Jamie gave it some food.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 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/>
              <a:t>worldview</a:t>
            </a:r>
            <a:r>
              <a:rPr lang="en-US" sz="1400" dirty="0"/>
              <a:t> </a:t>
            </a:r>
            <a:r>
              <a:rPr lang="en-US" sz="1400" i="1" dirty="0"/>
              <a:t>n</a:t>
            </a:r>
            <a:r>
              <a:rPr lang="en-US" sz="1400" dirty="0"/>
              <a:t>—an overall way of looking at the world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	Hitler’s </a:t>
            </a:r>
            <a:r>
              <a:rPr lang="en-US" sz="1400" i="1" dirty="0"/>
              <a:t>worldview</a:t>
            </a:r>
            <a:r>
              <a:rPr lang="en-US" sz="1400" dirty="0"/>
              <a:t> was that the “right people” should control the world.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b="1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b="1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b="1" dirty="0" smtClean="0"/>
              <a:t>Irregular </a:t>
            </a:r>
            <a:r>
              <a:rPr lang="en-US" sz="1400" b="1" dirty="0"/>
              <a:t>Plurals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antenna, antennae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axis, axes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criterion, criteria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datum, data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focus, foci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matrix, matrices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millennium, millennia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nucleus, nuclei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radius, radii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thesis, theses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vertex, vertices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 smtClean="0"/>
              <a:t>Most </a:t>
            </a:r>
            <a:r>
              <a:rPr lang="en-US" sz="1400" dirty="0"/>
              <a:t>of these words taken from the five practice tests in </a:t>
            </a:r>
            <a:r>
              <a:rPr lang="en-US" sz="1400" i="1" dirty="0"/>
              <a:t>The Real ACT Prep Guide</a:t>
            </a:r>
            <a:r>
              <a:rPr lang="en-US" sz="1400" dirty="0"/>
              <a:t>, 3</a:t>
            </a:r>
            <a:r>
              <a:rPr lang="en-US" sz="1400" baseline="30000" dirty="0"/>
              <a:t>rd</a:t>
            </a:r>
            <a:r>
              <a:rPr lang="en-US" sz="1400" dirty="0"/>
              <a:t> Ed. 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  <a:tabLst>
                <a:tab pos="338138" algn="l"/>
                <a:tab pos="1030288" algn="l"/>
              </a:tabLst>
            </a:pPr>
            <a:endParaRPr lang="en-US" sz="1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34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66815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406010" y="9321913"/>
            <a:ext cx="1640840" cy="553231"/>
          </a:xfrm>
          <a:prstGeom prst="rect">
            <a:avLst/>
          </a:prstGeom>
        </p:spPr>
        <p:txBody>
          <a:bodyPr vert="horz" lIns="101882" tIns="50941" rIns="101882" bIns="50941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© 2012 QualPro</a:t>
            </a:r>
          </a:p>
        </p:txBody>
      </p:sp>
    </p:spTree>
    <p:extLst>
      <p:ext uri="{BB962C8B-B14F-4D97-AF65-F5344CB8AC3E}">
        <p14:creationId xmlns:p14="http://schemas.microsoft.com/office/powerpoint/2010/main" val="55289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63161"/>
            <a:ext cx="6995160" cy="1104748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002060"/>
                </a:solidFill>
              </a:rPr>
              <a:t>Math Vocabulary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35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75820" y="1461271"/>
            <a:ext cx="2458673" cy="5478707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pPr>
              <a:spcBef>
                <a:spcPts val="400"/>
              </a:spcBef>
            </a:pPr>
            <a:r>
              <a:rPr lang="en-US" sz="1200" dirty="0" smtClean="0">
                <a:solidFill>
                  <a:srgbClr val="002060"/>
                </a:solidFill>
              </a:rPr>
              <a:t>area of a circle</a:t>
            </a:r>
            <a:endParaRPr lang="en-US" sz="1200" dirty="0">
              <a:solidFill>
                <a:srgbClr val="002060"/>
              </a:solidFill>
            </a:endParaRPr>
          </a:p>
          <a:p>
            <a:pPr>
              <a:spcBef>
                <a:spcPts val="400"/>
              </a:spcBef>
            </a:pPr>
            <a:r>
              <a:rPr lang="en-US" sz="1200" dirty="0" smtClean="0">
                <a:solidFill>
                  <a:srgbClr val="002060"/>
                </a:solidFill>
              </a:rPr>
              <a:t>chord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c</a:t>
            </a:r>
            <a:r>
              <a:rPr lang="en-US" sz="1200" dirty="0" smtClean="0">
                <a:solidFill>
                  <a:srgbClr val="002060"/>
                </a:solidFill>
              </a:rPr>
              <a:t>ircumference</a:t>
            </a:r>
          </a:p>
          <a:p>
            <a:pPr>
              <a:spcBef>
                <a:spcPts val="400"/>
              </a:spcBef>
            </a:pPr>
            <a:r>
              <a:rPr lang="en-US" sz="1200" dirty="0" smtClean="0">
                <a:solidFill>
                  <a:srgbClr val="002060"/>
                </a:solidFill>
              </a:rPr>
              <a:t>collinear</a:t>
            </a:r>
            <a:endParaRPr lang="en-US" sz="1200" dirty="0">
              <a:solidFill>
                <a:srgbClr val="002060"/>
              </a:solidFill>
            </a:endParaRPr>
          </a:p>
          <a:p>
            <a:pPr>
              <a:spcBef>
                <a:spcPts val="400"/>
              </a:spcBef>
            </a:pPr>
            <a:r>
              <a:rPr lang="en-US" sz="1200" dirty="0" smtClean="0">
                <a:solidFill>
                  <a:srgbClr val="002060"/>
                </a:solidFill>
              </a:rPr>
              <a:t>complex number</a:t>
            </a:r>
            <a:endParaRPr lang="en-US" sz="1200" dirty="0">
              <a:solidFill>
                <a:srgbClr val="002060"/>
              </a:solidFill>
            </a:endParaRP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c</a:t>
            </a:r>
            <a:r>
              <a:rPr lang="en-US" sz="1200" dirty="0" smtClean="0">
                <a:solidFill>
                  <a:srgbClr val="002060"/>
                </a:solidFill>
              </a:rPr>
              <a:t>ongruent</a:t>
            </a:r>
            <a:endParaRPr lang="en-US" sz="1200" dirty="0">
              <a:solidFill>
                <a:srgbClr val="002060"/>
              </a:solidFill>
            </a:endParaRP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c</a:t>
            </a:r>
            <a:r>
              <a:rPr lang="en-US" sz="1200" dirty="0" smtClean="0">
                <a:solidFill>
                  <a:srgbClr val="002060"/>
                </a:solidFill>
              </a:rPr>
              <a:t>onsecutive</a:t>
            </a:r>
            <a:endParaRPr lang="en-US" sz="1200" dirty="0">
              <a:solidFill>
                <a:srgbClr val="002060"/>
              </a:solidFill>
            </a:endParaRP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d</a:t>
            </a:r>
            <a:r>
              <a:rPr lang="en-US" sz="1200" dirty="0" smtClean="0">
                <a:solidFill>
                  <a:srgbClr val="002060"/>
                </a:solidFill>
              </a:rPr>
              <a:t>iagonal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d</a:t>
            </a:r>
            <a:r>
              <a:rPr lang="en-US" sz="1200" dirty="0" smtClean="0">
                <a:solidFill>
                  <a:srgbClr val="002060"/>
                </a:solidFill>
              </a:rPr>
              <a:t>irectly proportional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e</a:t>
            </a:r>
            <a:r>
              <a:rPr lang="en-US" sz="1200" dirty="0" smtClean="0">
                <a:solidFill>
                  <a:srgbClr val="002060"/>
                </a:solidFill>
              </a:rPr>
              <a:t>ndpoints</a:t>
            </a:r>
          </a:p>
          <a:p>
            <a:pPr>
              <a:spcBef>
                <a:spcPts val="400"/>
              </a:spcBef>
            </a:pPr>
            <a:r>
              <a:rPr lang="en-US" sz="1200" dirty="0" smtClean="0">
                <a:solidFill>
                  <a:srgbClr val="002060"/>
                </a:solidFill>
              </a:rPr>
              <a:t>function </a:t>
            </a:r>
            <a:r>
              <a:rPr lang="en-US" sz="1200" dirty="0">
                <a:solidFill>
                  <a:srgbClr val="002060"/>
                </a:solidFill>
              </a:rPr>
              <a:t>y = R (x)</a:t>
            </a:r>
            <a:endParaRPr lang="en-US" sz="1200" dirty="0" smtClean="0">
              <a:solidFill>
                <a:srgbClr val="002060"/>
              </a:solidFill>
            </a:endParaRP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h</a:t>
            </a:r>
            <a:r>
              <a:rPr lang="en-US" sz="1200" dirty="0" smtClean="0">
                <a:solidFill>
                  <a:srgbClr val="002060"/>
                </a:solidFill>
              </a:rPr>
              <a:t>ypotenuse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i</a:t>
            </a:r>
            <a:r>
              <a:rPr lang="en-US" sz="1200" dirty="0" smtClean="0">
                <a:solidFill>
                  <a:srgbClr val="002060"/>
                </a:solidFill>
              </a:rPr>
              <a:t>nteger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i</a:t>
            </a:r>
            <a:r>
              <a:rPr lang="en-US" sz="1200" dirty="0" smtClean="0">
                <a:solidFill>
                  <a:srgbClr val="002060"/>
                </a:solidFill>
              </a:rPr>
              <a:t>ntersect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i</a:t>
            </a:r>
            <a:r>
              <a:rPr lang="en-US" sz="1200" dirty="0" smtClean="0">
                <a:solidFill>
                  <a:srgbClr val="002060"/>
                </a:solidFill>
              </a:rPr>
              <a:t>rrational number</a:t>
            </a:r>
          </a:p>
          <a:p>
            <a:pPr>
              <a:spcBef>
                <a:spcPts val="400"/>
              </a:spcBef>
            </a:pPr>
            <a:r>
              <a:rPr lang="en-US" sz="1200" dirty="0" smtClean="0">
                <a:solidFill>
                  <a:srgbClr val="002060"/>
                </a:solidFill>
              </a:rPr>
              <a:t>least common denominator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l</a:t>
            </a:r>
            <a:r>
              <a:rPr lang="en-US" sz="1200" dirty="0" smtClean="0">
                <a:solidFill>
                  <a:srgbClr val="002060"/>
                </a:solidFill>
              </a:rPr>
              <a:t>ogarithm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m</a:t>
            </a:r>
            <a:r>
              <a:rPr lang="en-US" sz="1200" dirty="0" smtClean="0">
                <a:solidFill>
                  <a:srgbClr val="002060"/>
                </a:solidFill>
              </a:rPr>
              <a:t>atrix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m</a:t>
            </a:r>
            <a:r>
              <a:rPr lang="en-US" sz="1200" dirty="0" smtClean="0">
                <a:solidFill>
                  <a:srgbClr val="002060"/>
                </a:solidFill>
              </a:rPr>
              <a:t>ean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m</a:t>
            </a:r>
            <a:r>
              <a:rPr lang="en-US" sz="1200" dirty="0" smtClean="0">
                <a:solidFill>
                  <a:srgbClr val="002060"/>
                </a:solidFill>
              </a:rPr>
              <a:t>edian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o</a:t>
            </a:r>
            <a:r>
              <a:rPr lang="en-US" sz="1200" dirty="0" smtClean="0">
                <a:solidFill>
                  <a:srgbClr val="002060"/>
                </a:solidFill>
              </a:rPr>
              <a:t>btuse</a:t>
            </a:r>
          </a:p>
          <a:p>
            <a:pPr>
              <a:spcBef>
                <a:spcPts val="400"/>
              </a:spcBef>
            </a:pPr>
            <a:endParaRPr lang="en-US" sz="1200" dirty="0">
              <a:solidFill>
                <a:srgbClr val="002060"/>
              </a:solidFill>
            </a:endParaRPr>
          </a:p>
          <a:p>
            <a:pPr>
              <a:spcBef>
                <a:spcPts val="400"/>
              </a:spcBef>
            </a:pPr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98994" y="1461271"/>
            <a:ext cx="2035725" cy="5006782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perimeter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perpendicular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pi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polygon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prime number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quadrant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quadratic </a:t>
            </a:r>
            <a:r>
              <a:rPr lang="en-US" sz="1200" dirty="0" smtClean="0">
                <a:solidFill>
                  <a:srgbClr val="002060"/>
                </a:solidFill>
              </a:rPr>
              <a:t>equation</a:t>
            </a:r>
          </a:p>
          <a:p>
            <a:pPr>
              <a:spcBef>
                <a:spcPts val="400"/>
              </a:spcBef>
            </a:pPr>
            <a:r>
              <a:rPr lang="en-US" sz="1200" dirty="0" smtClean="0">
                <a:solidFill>
                  <a:srgbClr val="002060"/>
                </a:solidFill>
              </a:rPr>
              <a:t>quadrilateral</a:t>
            </a:r>
          </a:p>
          <a:p>
            <a:pPr>
              <a:spcBef>
                <a:spcPts val="400"/>
              </a:spcBef>
            </a:pPr>
            <a:r>
              <a:rPr lang="en-US" sz="1200" dirty="0" smtClean="0">
                <a:solidFill>
                  <a:srgbClr val="002060"/>
                </a:solidFill>
              </a:rPr>
              <a:t>quotient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r</a:t>
            </a:r>
            <a:r>
              <a:rPr lang="en-US" sz="1200" dirty="0" smtClean="0">
                <a:solidFill>
                  <a:srgbClr val="002060"/>
                </a:solidFill>
              </a:rPr>
              <a:t>adian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r</a:t>
            </a:r>
            <a:r>
              <a:rPr lang="en-US" sz="1200" dirty="0" smtClean="0">
                <a:solidFill>
                  <a:srgbClr val="002060"/>
                </a:solidFill>
              </a:rPr>
              <a:t>adii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r</a:t>
            </a:r>
            <a:r>
              <a:rPr lang="en-US" sz="1200" dirty="0" smtClean="0">
                <a:solidFill>
                  <a:srgbClr val="002060"/>
                </a:solidFill>
              </a:rPr>
              <a:t>adius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r</a:t>
            </a:r>
            <a:r>
              <a:rPr lang="en-US" sz="1200" dirty="0" smtClean="0">
                <a:solidFill>
                  <a:srgbClr val="002060"/>
                </a:solidFill>
              </a:rPr>
              <a:t>ational number</a:t>
            </a:r>
          </a:p>
          <a:p>
            <a:pPr>
              <a:spcBef>
                <a:spcPts val="400"/>
              </a:spcBef>
            </a:pPr>
            <a:r>
              <a:rPr lang="en-US" sz="1200" dirty="0" smtClean="0">
                <a:solidFill>
                  <a:srgbClr val="002060"/>
                </a:solidFill>
              </a:rPr>
              <a:t>real </a:t>
            </a:r>
            <a:r>
              <a:rPr lang="en-US" sz="1200" dirty="0">
                <a:solidFill>
                  <a:srgbClr val="002060"/>
                </a:solidFill>
              </a:rPr>
              <a:t>number</a:t>
            </a:r>
          </a:p>
          <a:p>
            <a:pPr>
              <a:spcBef>
                <a:spcPts val="400"/>
              </a:spcBef>
            </a:pPr>
            <a:r>
              <a:rPr lang="en-US" sz="1200" dirty="0" smtClean="0">
                <a:solidFill>
                  <a:srgbClr val="002060"/>
                </a:solidFill>
              </a:rPr>
              <a:t>slope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s</a:t>
            </a:r>
            <a:r>
              <a:rPr lang="en-US" sz="1200" dirty="0" smtClean="0">
                <a:solidFill>
                  <a:srgbClr val="002060"/>
                </a:solidFill>
              </a:rPr>
              <a:t>tandard coordinate plane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t</a:t>
            </a:r>
            <a:r>
              <a:rPr lang="en-US" sz="1200" dirty="0" smtClean="0">
                <a:solidFill>
                  <a:srgbClr val="002060"/>
                </a:solidFill>
              </a:rPr>
              <a:t>ransversal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t</a:t>
            </a:r>
            <a:r>
              <a:rPr lang="en-US" sz="1200" dirty="0" smtClean="0">
                <a:solidFill>
                  <a:srgbClr val="002060"/>
                </a:solidFill>
              </a:rPr>
              <a:t>rapezoid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v</a:t>
            </a:r>
            <a:r>
              <a:rPr lang="en-US" sz="1200" dirty="0" smtClean="0">
                <a:solidFill>
                  <a:srgbClr val="002060"/>
                </a:solidFill>
              </a:rPr>
              <a:t>ertex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x</a:t>
            </a:r>
            <a:r>
              <a:rPr lang="en-US" sz="1200" dirty="0" smtClean="0">
                <a:solidFill>
                  <a:srgbClr val="002060"/>
                </a:solidFill>
              </a:rPr>
              <a:t>-intercept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y</a:t>
            </a:r>
            <a:r>
              <a:rPr lang="en-US" sz="1200" dirty="0" smtClean="0">
                <a:solidFill>
                  <a:srgbClr val="002060"/>
                </a:solidFill>
              </a:rPr>
              <a:t>-intercept</a:t>
            </a:r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gray">
          <a:xfrm>
            <a:off x="472508" y="1170230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35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3124626"/>
            <a:ext cx="6606540" cy="1349876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rgbClr val="002060"/>
                </a:solidFill>
              </a:rPr>
              <a:t>ACT Test Prep</a:t>
            </a:r>
            <a:br>
              <a:rPr lang="en-US" sz="4000" dirty="0" smtClean="0">
                <a:solidFill>
                  <a:srgbClr val="002060"/>
                </a:solidFill>
              </a:rPr>
            </a:br>
            <a:r>
              <a:rPr lang="en-US" sz="4000" dirty="0" smtClean="0">
                <a:solidFill>
                  <a:srgbClr val="002060"/>
                </a:solidFill>
              </a:rPr>
              <a:t>Math</a:t>
            </a:r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36</a:t>
            </a:fld>
            <a:endParaRPr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gray">
          <a:xfrm>
            <a:off x="472508" y="2706025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gray">
          <a:xfrm>
            <a:off x="472509" y="486678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16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002060"/>
                </a:solidFill>
              </a:rPr>
              <a:t>Math Section of the ACT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37</a:t>
            </a:fld>
            <a:endParaRPr lang="en-US" dirty="0"/>
          </a:p>
        </p:txBody>
      </p:sp>
      <p:sp>
        <p:nvSpPr>
          <p:cNvPr id="5" name="Content Placeholder 4"/>
          <p:cNvSpPr txBox="1">
            <a:spLocks noGrp="1"/>
          </p:cNvSpPr>
          <p:nvPr>
            <p:ph idx="4294967295"/>
          </p:nvPr>
        </p:nvSpPr>
        <p:spPr>
          <a:xfrm>
            <a:off x="502041" y="2124075"/>
            <a:ext cx="6994525" cy="3924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2700" dirty="0">
                <a:solidFill>
                  <a:srgbClr val="002060"/>
                </a:solidFill>
              </a:rPr>
              <a:t>60 Questions in 60 Minutes</a:t>
            </a:r>
          </a:p>
          <a:p>
            <a:pPr algn="ctr"/>
            <a:endParaRPr lang="en-US" sz="2700" dirty="0">
              <a:solidFill>
                <a:srgbClr val="002060"/>
              </a:solidFill>
            </a:endParaRPr>
          </a:p>
          <a:p>
            <a:pPr algn="ctr"/>
            <a:endParaRPr lang="en-US" sz="27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en-US" sz="2700" dirty="0">
                <a:solidFill>
                  <a:srgbClr val="002060"/>
                </a:solidFill>
              </a:rPr>
              <a:t>Goal: Answer 70% correctly  (42 out of 60)</a:t>
            </a:r>
          </a:p>
          <a:p>
            <a:pPr algn="ctr"/>
            <a:endParaRPr lang="en-US" sz="2700" dirty="0">
              <a:solidFill>
                <a:srgbClr val="002060"/>
              </a:solidFill>
            </a:endParaRPr>
          </a:p>
          <a:p>
            <a:pPr algn="ctr"/>
            <a:endParaRPr lang="en-US" sz="27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2700" dirty="0" smtClean="0">
                <a:solidFill>
                  <a:srgbClr val="002060"/>
                </a:solidFill>
              </a:rPr>
              <a:t>This </a:t>
            </a:r>
            <a:r>
              <a:rPr lang="en-US" sz="2700" dirty="0">
                <a:solidFill>
                  <a:srgbClr val="002060"/>
                </a:solidFill>
              </a:rPr>
              <a:t>means you need a strategy to confidently answer 42 questions correctly in 60 minutes.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95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Math Section 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Pre-algebra</a:t>
            </a:r>
          </a:p>
          <a:p>
            <a:r>
              <a:rPr lang="en-US" dirty="0">
                <a:solidFill>
                  <a:srgbClr val="002060"/>
                </a:solidFill>
              </a:rPr>
              <a:t>Elementary algebra</a:t>
            </a:r>
          </a:p>
          <a:p>
            <a:r>
              <a:rPr lang="en-US" dirty="0">
                <a:solidFill>
                  <a:srgbClr val="002060"/>
                </a:solidFill>
              </a:rPr>
              <a:t>Intermediate algebra</a:t>
            </a:r>
          </a:p>
          <a:p>
            <a:r>
              <a:rPr lang="en-US" dirty="0">
                <a:solidFill>
                  <a:srgbClr val="002060"/>
                </a:solidFill>
              </a:rPr>
              <a:t>Coordinate geometry</a:t>
            </a:r>
          </a:p>
          <a:p>
            <a:r>
              <a:rPr lang="en-US" dirty="0">
                <a:solidFill>
                  <a:srgbClr val="002060"/>
                </a:solidFill>
              </a:rPr>
              <a:t>Plane geometry</a:t>
            </a:r>
          </a:p>
          <a:p>
            <a:r>
              <a:rPr lang="en-US" dirty="0">
                <a:solidFill>
                  <a:srgbClr val="002060"/>
                </a:solidFill>
              </a:rPr>
              <a:t>Trigonometry</a:t>
            </a:r>
          </a:p>
          <a:p>
            <a:r>
              <a:rPr lang="en-US" dirty="0">
                <a:solidFill>
                  <a:srgbClr val="002060"/>
                </a:solidFill>
              </a:rPr>
              <a:t>Miscellaneous topics</a:t>
            </a:r>
          </a:p>
          <a:p>
            <a:r>
              <a:rPr lang="en-US" dirty="0">
                <a:solidFill>
                  <a:srgbClr val="002060"/>
                </a:solidFill>
              </a:rPr>
              <a:t>Math test-taking strategy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38</a:t>
            </a:fld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44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63161"/>
            <a:ext cx="6995160" cy="1104748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002060"/>
                </a:solidFill>
              </a:rPr>
              <a:t>Math Vocabulary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39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75820" y="1461271"/>
            <a:ext cx="2458673" cy="5478707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pPr>
              <a:spcBef>
                <a:spcPts val="400"/>
              </a:spcBef>
            </a:pPr>
            <a:r>
              <a:rPr lang="en-US" sz="1200" dirty="0" smtClean="0">
                <a:solidFill>
                  <a:srgbClr val="002060"/>
                </a:solidFill>
              </a:rPr>
              <a:t>area of a circle</a:t>
            </a:r>
            <a:endParaRPr lang="en-US" sz="1200" dirty="0">
              <a:solidFill>
                <a:srgbClr val="002060"/>
              </a:solidFill>
            </a:endParaRPr>
          </a:p>
          <a:p>
            <a:pPr>
              <a:spcBef>
                <a:spcPts val="400"/>
              </a:spcBef>
            </a:pPr>
            <a:r>
              <a:rPr lang="en-US" sz="1200" dirty="0" smtClean="0">
                <a:solidFill>
                  <a:srgbClr val="002060"/>
                </a:solidFill>
              </a:rPr>
              <a:t>chord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c</a:t>
            </a:r>
            <a:r>
              <a:rPr lang="en-US" sz="1200" dirty="0" smtClean="0">
                <a:solidFill>
                  <a:srgbClr val="002060"/>
                </a:solidFill>
              </a:rPr>
              <a:t>ircumference</a:t>
            </a:r>
          </a:p>
          <a:p>
            <a:pPr>
              <a:spcBef>
                <a:spcPts val="400"/>
              </a:spcBef>
            </a:pPr>
            <a:r>
              <a:rPr lang="en-US" sz="1200" dirty="0" smtClean="0">
                <a:solidFill>
                  <a:srgbClr val="002060"/>
                </a:solidFill>
              </a:rPr>
              <a:t>collinear</a:t>
            </a:r>
            <a:endParaRPr lang="en-US" sz="1200" dirty="0">
              <a:solidFill>
                <a:srgbClr val="002060"/>
              </a:solidFill>
            </a:endParaRPr>
          </a:p>
          <a:p>
            <a:pPr>
              <a:spcBef>
                <a:spcPts val="400"/>
              </a:spcBef>
            </a:pPr>
            <a:r>
              <a:rPr lang="en-US" sz="1200" dirty="0" smtClean="0">
                <a:solidFill>
                  <a:srgbClr val="002060"/>
                </a:solidFill>
              </a:rPr>
              <a:t>complex number</a:t>
            </a:r>
            <a:endParaRPr lang="en-US" sz="1200" dirty="0">
              <a:solidFill>
                <a:srgbClr val="002060"/>
              </a:solidFill>
            </a:endParaRP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c</a:t>
            </a:r>
            <a:r>
              <a:rPr lang="en-US" sz="1200" dirty="0" smtClean="0">
                <a:solidFill>
                  <a:srgbClr val="002060"/>
                </a:solidFill>
              </a:rPr>
              <a:t>ongruent</a:t>
            </a:r>
            <a:endParaRPr lang="en-US" sz="1200" dirty="0">
              <a:solidFill>
                <a:srgbClr val="002060"/>
              </a:solidFill>
            </a:endParaRP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c</a:t>
            </a:r>
            <a:r>
              <a:rPr lang="en-US" sz="1200" dirty="0" smtClean="0">
                <a:solidFill>
                  <a:srgbClr val="002060"/>
                </a:solidFill>
              </a:rPr>
              <a:t>onsecutive</a:t>
            </a:r>
            <a:endParaRPr lang="en-US" sz="1200" dirty="0">
              <a:solidFill>
                <a:srgbClr val="002060"/>
              </a:solidFill>
            </a:endParaRP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d</a:t>
            </a:r>
            <a:r>
              <a:rPr lang="en-US" sz="1200" dirty="0" smtClean="0">
                <a:solidFill>
                  <a:srgbClr val="002060"/>
                </a:solidFill>
              </a:rPr>
              <a:t>iagonal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d</a:t>
            </a:r>
            <a:r>
              <a:rPr lang="en-US" sz="1200" dirty="0" smtClean="0">
                <a:solidFill>
                  <a:srgbClr val="002060"/>
                </a:solidFill>
              </a:rPr>
              <a:t>irectly proportional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e</a:t>
            </a:r>
            <a:r>
              <a:rPr lang="en-US" sz="1200" dirty="0" smtClean="0">
                <a:solidFill>
                  <a:srgbClr val="002060"/>
                </a:solidFill>
              </a:rPr>
              <a:t>ndpoints</a:t>
            </a:r>
          </a:p>
          <a:p>
            <a:pPr>
              <a:spcBef>
                <a:spcPts val="400"/>
              </a:spcBef>
            </a:pPr>
            <a:r>
              <a:rPr lang="en-US" sz="1200" dirty="0" smtClean="0">
                <a:solidFill>
                  <a:srgbClr val="002060"/>
                </a:solidFill>
              </a:rPr>
              <a:t>function </a:t>
            </a:r>
            <a:r>
              <a:rPr lang="en-US" sz="1200" dirty="0">
                <a:solidFill>
                  <a:srgbClr val="002060"/>
                </a:solidFill>
              </a:rPr>
              <a:t>y = R (x)</a:t>
            </a:r>
            <a:endParaRPr lang="en-US" sz="1200" dirty="0" smtClean="0">
              <a:solidFill>
                <a:srgbClr val="002060"/>
              </a:solidFill>
            </a:endParaRP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h</a:t>
            </a:r>
            <a:r>
              <a:rPr lang="en-US" sz="1200" dirty="0" smtClean="0">
                <a:solidFill>
                  <a:srgbClr val="002060"/>
                </a:solidFill>
              </a:rPr>
              <a:t>ypotenuse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i</a:t>
            </a:r>
            <a:r>
              <a:rPr lang="en-US" sz="1200" dirty="0" smtClean="0">
                <a:solidFill>
                  <a:srgbClr val="002060"/>
                </a:solidFill>
              </a:rPr>
              <a:t>nteger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i</a:t>
            </a:r>
            <a:r>
              <a:rPr lang="en-US" sz="1200" dirty="0" smtClean="0">
                <a:solidFill>
                  <a:srgbClr val="002060"/>
                </a:solidFill>
              </a:rPr>
              <a:t>ntersect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i</a:t>
            </a:r>
            <a:r>
              <a:rPr lang="en-US" sz="1200" dirty="0" smtClean="0">
                <a:solidFill>
                  <a:srgbClr val="002060"/>
                </a:solidFill>
              </a:rPr>
              <a:t>rrational number</a:t>
            </a:r>
          </a:p>
          <a:p>
            <a:pPr>
              <a:spcBef>
                <a:spcPts val="400"/>
              </a:spcBef>
            </a:pPr>
            <a:r>
              <a:rPr lang="en-US" sz="1200" dirty="0" smtClean="0">
                <a:solidFill>
                  <a:srgbClr val="002060"/>
                </a:solidFill>
              </a:rPr>
              <a:t>least common denominator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l</a:t>
            </a:r>
            <a:r>
              <a:rPr lang="en-US" sz="1200" dirty="0" smtClean="0">
                <a:solidFill>
                  <a:srgbClr val="002060"/>
                </a:solidFill>
              </a:rPr>
              <a:t>ogarithm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m</a:t>
            </a:r>
            <a:r>
              <a:rPr lang="en-US" sz="1200" dirty="0" smtClean="0">
                <a:solidFill>
                  <a:srgbClr val="002060"/>
                </a:solidFill>
              </a:rPr>
              <a:t>atrix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m</a:t>
            </a:r>
            <a:r>
              <a:rPr lang="en-US" sz="1200" dirty="0" smtClean="0">
                <a:solidFill>
                  <a:srgbClr val="002060"/>
                </a:solidFill>
              </a:rPr>
              <a:t>ean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m</a:t>
            </a:r>
            <a:r>
              <a:rPr lang="en-US" sz="1200" dirty="0" smtClean="0">
                <a:solidFill>
                  <a:srgbClr val="002060"/>
                </a:solidFill>
              </a:rPr>
              <a:t>edian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o</a:t>
            </a:r>
            <a:r>
              <a:rPr lang="en-US" sz="1200" dirty="0" smtClean="0">
                <a:solidFill>
                  <a:srgbClr val="002060"/>
                </a:solidFill>
              </a:rPr>
              <a:t>btuse</a:t>
            </a:r>
          </a:p>
          <a:p>
            <a:pPr>
              <a:spcBef>
                <a:spcPts val="400"/>
              </a:spcBef>
            </a:pPr>
            <a:endParaRPr lang="en-US" sz="1200" dirty="0">
              <a:solidFill>
                <a:srgbClr val="002060"/>
              </a:solidFill>
            </a:endParaRPr>
          </a:p>
          <a:p>
            <a:pPr>
              <a:spcBef>
                <a:spcPts val="400"/>
              </a:spcBef>
            </a:pPr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98994" y="1461271"/>
            <a:ext cx="2035725" cy="5006782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perimeter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perpendicular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pi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polygon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prime number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quadrant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quadratic </a:t>
            </a:r>
            <a:r>
              <a:rPr lang="en-US" sz="1200" dirty="0" smtClean="0">
                <a:solidFill>
                  <a:srgbClr val="002060"/>
                </a:solidFill>
              </a:rPr>
              <a:t>equation</a:t>
            </a:r>
          </a:p>
          <a:p>
            <a:pPr>
              <a:spcBef>
                <a:spcPts val="400"/>
              </a:spcBef>
            </a:pPr>
            <a:r>
              <a:rPr lang="en-US" sz="1200" dirty="0" smtClean="0">
                <a:solidFill>
                  <a:srgbClr val="002060"/>
                </a:solidFill>
              </a:rPr>
              <a:t>quadrilateral</a:t>
            </a:r>
          </a:p>
          <a:p>
            <a:pPr>
              <a:spcBef>
                <a:spcPts val="400"/>
              </a:spcBef>
            </a:pPr>
            <a:r>
              <a:rPr lang="en-US" sz="1200" dirty="0" smtClean="0">
                <a:solidFill>
                  <a:srgbClr val="002060"/>
                </a:solidFill>
              </a:rPr>
              <a:t>quotient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r</a:t>
            </a:r>
            <a:r>
              <a:rPr lang="en-US" sz="1200" dirty="0" smtClean="0">
                <a:solidFill>
                  <a:srgbClr val="002060"/>
                </a:solidFill>
              </a:rPr>
              <a:t>adian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r</a:t>
            </a:r>
            <a:r>
              <a:rPr lang="en-US" sz="1200" dirty="0" smtClean="0">
                <a:solidFill>
                  <a:srgbClr val="002060"/>
                </a:solidFill>
              </a:rPr>
              <a:t>adii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r</a:t>
            </a:r>
            <a:r>
              <a:rPr lang="en-US" sz="1200" dirty="0" smtClean="0">
                <a:solidFill>
                  <a:srgbClr val="002060"/>
                </a:solidFill>
              </a:rPr>
              <a:t>adius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r</a:t>
            </a:r>
            <a:r>
              <a:rPr lang="en-US" sz="1200" dirty="0" smtClean="0">
                <a:solidFill>
                  <a:srgbClr val="002060"/>
                </a:solidFill>
              </a:rPr>
              <a:t>ational number</a:t>
            </a:r>
          </a:p>
          <a:p>
            <a:pPr>
              <a:spcBef>
                <a:spcPts val="400"/>
              </a:spcBef>
            </a:pPr>
            <a:r>
              <a:rPr lang="en-US" sz="1200" dirty="0" smtClean="0">
                <a:solidFill>
                  <a:srgbClr val="002060"/>
                </a:solidFill>
              </a:rPr>
              <a:t>real </a:t>
            </a:r>
            <a:r>
              <a:rPr lang="en-US" sz="1200" dirty="0">
                <a:solidFill>
                  <a:srgbClr val="002060"/>
                </a:solidFill>
              </a:rPr>
              <a:t>number</a:t>
            </a:r>
          </a:p>
          <a:p>
            <a:pPr>
              <a:spcBef>
                <a:spcPts val="400"/>
              </a:spcBef>
            </a:pPr>
            <a:r>
              <a:rPr lang="en-US" sz="1200" dirty="0" smtClean="0">
                <a:solidFill>
                  <a:srgbClr val="002060"/>
                </a:solidFill>
              </a:rPr>
              <a:t>slope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s</a:t>
            </a:r>
            <a:r>
              <a:rPr lang="en-US" sz="1200" dirty="0" smtClean="0">
                <a:solidFill>
                  <a:srgbClr val="002060"/>
                </a:solidFill>
              </a:rPr>
              <a:t>tandard coordinate plane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t</a:t>
            </a:r>
            <a:r>
              <a:rPr lang="en-US" sz="1200" dirty="0" smtClean="0">
                <a:solidFill>
                  <a:srgbClr val="002060"/>
                </a:solidFill>
              </a:rPr>
              <a:t>ransversal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t</a:t>
            </a:r>
            <a:r>
              <a:rPr lang="en-US" sz="1200" dirty="0" smtClean="0">
                <a:solidFill>
                  <a:srgbClr val="002060"/>
                </a:solidFill>
              </a:rPr>
              <a:t>rapezoid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v</a:t>
            </a:r>
            <a:r>
              <a:rPr lang="en-US" sz="1200" dirty="0" smtClean="0">
                <a:solidFill>
                  <a:srgbClr val="002060"/>
                </a:solidFill>
              </a:rPr>
              <a:t>ertex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x</a:t>
            </a:r>
            <a:r>
              <a:rPr lang="en-US" sz="1200" dirty="0" smtClean="0">
                <a:solidFill>
                  <a:srgbClr val="002060"/>
                </a:solidFill>
              </a:rPr>
              <a:t>-intercept</a:t>
            </a:r>
          </a:p>
          <a:p>
            <a:pPr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</a:rPr>
              <a:t>y</a:t>
            </a:r>
            <a:r>
              <a:rPr lang="en-US" sz="1200" dirty="0" smtClean="0">
                <a:solidFill>
                  <a:srgbClr val="002060"/>
                </a:solidFill>
              </a:rPr>
              <a:t>-intercept</a:t>
            </a:r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gray">
          <a:xfrm>
            <a:off x="472508" y="1170230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90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27228"/>
            <a:ext cx="6995160" cy="690372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002060"/>
                </a:solidFill>
              </a:rPr>
              <a:t>Math Vocabulary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40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75820" y="1461271"/>
            <a:ext cx="6636180" cy="6771368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area of a circle</a:t>
            </a:r>
            <a:r>
              <a:rPr lang="en-US" sz="1200" dirty="0">
                <a:solidFill>
                  <a:srgbClr val="002060"/>
                </a:solidFill>
                <a:cs typeface="Calibri"/>
              </a:rPr>
              <a:t>—</a:t>
            </a:r>
            <a:r>
              <a:rPr lang="en-US" sz="1200" dirty="0" smtClean="0">
                <a:solidFill>
                  <a:srgbClr val="002060"/>
                </a:solidFill>
              </a:rPr>
              <a:t>A = π r</a:t>
            </a:r>
            <a:r>
              <a:rPr lang="en-US" sz="1200" baseline="30000" dirty="0" smtClean="0">
                <a:solidFill>
                  <a:srgbClr val="002060"/>
                </a:solidFill>
              </a:rPr>
              <a:t>2</a:t>
            </a:r>
            <a:endParaRPr lang="en-US" sz="1200" baseline="300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chord</a:t>
            </a:r>
            <a:r>
              <a:rPr lang="en-US" sz="1200" dirty="0">
                <a:solidFill>
                  <a:srgbClr val="002060"/>
                </a:solidFill>
                <a:cs typeface="Calibri"/>
              </a:rPr>
              <a:t>—</a:t>
            </a:r>
            <a:r>
              <a:rPr lang="en-US" sz="1200" dirty="0" smtClean="0">
                <a:solidFill>
                  <a:srgbClr val="002060"/>
                </a:solidFill>
              </a:rPr>
              <a:t>a line drawn from the vertex of a polygon to another non adjacent vertex of the polygon</a:t>
            </a: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circumference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—the perimeter of a circle = 2 </a:t>
            </a:r>
            <a:r>
              <a:rPr lang="en-US" sz="1200" dirty="0" smtClean="0">
                <a:solidFill>
                  <a:srgbClr val="002060"/>
                </a:solidFill>
              </a:rPr>
              <a:t>π 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r</a:t>
            </a:r>
            <a:endParaRPr lang="en-US" sz="1200" dirty="0" smtClean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collinear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—passing through or lying on the same straight line</a:t>
            </a:r>
            <a:endParaRPr lang="en-US" sz="12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complex number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—is an expression of the form </a:t>
            </a:r>
            <a:r>
              <a:rPr lang="en-US" sz="1200" dirty="0" err="1" smtClean="0">
                <a:solidFill>
                  <a:srgbClr val="002060"/>
                </a:solidFill>
                <a:cs typeface="Calibri"/>
              </a:rPr>
              <a:t>a+bi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, where a &amp; b are real numbers and i</a:t>
            </a:r>
            <a:r>
              <a:rPr lang="en-US" sz="1200" baseline="30000" dirty="0" smtClean="0">
                <a:solidFill>
                  <a:srgbClr val="002060"/>
                </a:solidFill>
                <a:cs typeface="Calibri"/>
              </a:rPr>
              <a:t>2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 = -1</a:t>
            </a:r>
            <a:endParaRPr lang="en-US" sz="12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congruent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—corresponding; equal in length or measure</a:t>
            </a:r>
            <a:endParaRPr lang="en-US" sz="12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consecutive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—uninterrupted sequence</a:t>
            </a:r>
            <a:endParaRPr lang="en-US" sz="12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diagonal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—a line segment joining two nonadjacent vertices of a polygon or solid (polyhedron)</a:t>
            </a:r>
            <a:endParaRPr lang="en-US" sz="1200" dirty="0" smtClean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>
                <a:solidFill>
                  <a:srgbClr val="002060"/>
                </a:solidFill>
              </a:rPr>
              <a:t>d</a:t>
            </a:r>
            <a:r>
              <a:rPr lang="en-US" sz="1200" b="1" dirty="0" smtClean="0">
                <a:solidFill>
                  <a:srgbClr val="002060"/>
                </a:solidFill>
              </a:rPr>
              <a:t>irectly proportional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—increasing or decreasing with the same ratio</a:t>
            </a:r>
            <a:endParaRPr lang="en-US" sz="1200" dirty="0" smtClean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endpoints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—what defines the beginning and end-of-line segment</a:t>
            </a:r>
            <a:endParaRPr lang="en-US" sz="1200" dirty="0" smtClean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Function y = R (x)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—a set of number pairs related by a certain rule so that for every number to which the rule may be applied, there is exactly one resulting number</a:t>
            </a:r>
            <a:endParaRPr lang="en-US" sz="1200" dirty="0" smtClean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hypotenuse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—the longest side of a right-angle triangle, which is always the side opposite the right angle</a:t>
            </a:r>
            <a:endParaRPr lang="en-US" sz="1200" dirty="0" smtClean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integer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—a member of the set  ..., -2, -1, 0, 1, 2, …</a:t>
            </a:r>
            <a:endParaRPr lang="en-US" sz="1200" dirty="0" smtClean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intersect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—to share a common point</a:t>
            </a:r>
            <a:endParaRPr lang="en-US" sz="1200" dirty="0" smtClean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>
                <a:solidFill>
                  <a:srgbClr val="002060"/>
                </a:solidFill>
              </a:rPr>
              <a:t>i</a:t>
            </a:r>
            <a:r>
              <a:rPr lang="en-US" sz="1200" b="1" dirty="0" smtClean="0">
                <a:solidFill>
                  <a:srgbClr val="002060"/>
                </a:solidFill>
              </a:rPr>
              <a:t>rrational number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—cannot be expressed as a ratio of integers, </a:t>
            </a:r>
            <a:r>
              <a:rPr lang="en-US" sz="1200" dirty="0" err="1" smtClean="0">
                <a:solidFill>
                  <a:srgbClr val="002060"/>
                </a:solidFill>
                <a:cs typeface="Calibri"/>
              </a:rPr>
              <a:t>eg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.,        , π, etc.</a:t>
            </a:r>
            <a:endParaRPr lang="en-US" sz="1200" dirty="0" smtClean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least common denominator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—the smallest number (other than 0) that is a multiple of a set of denominators (for example, the LCD of ¼ and ⅓ is 12)</a:t>
            </a:r>
            <a:endParaRPr lang="en-US" sz="1200" dirty="0" smtClean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logarithm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—log a x means a</a:t>
            </a:r>
            <a:r>
              <a:rPr lang="en-US" sz="1200" baseline="30000" dirty="0" smtClean="0">
                <a:solidFill>
                  <a:srgbClr val="002060"/>
                </a:solidFill>
                <a:cs typeface="Calibri"/>
              </a:rPr>
              <a:t>y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 = x</a:t>
            </a:r>
            <a:endParaRPr lang="en-US" sz="1200" dirty="0" smtClean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matrix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—rows and columns of elements arranged in a rectangle</a:t>
            </a:r>
            <a:endParaRPr lang="en-US" sz="1200" dirty="0" smtClean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mean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—average; found by adding all the terms in a set and dividing by the number of terms</a:t>
            </a:r>
            <a:endParaRPr lang="en-US" sz="1200" dirty="0" smtClean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median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—the middle value in a set of ordered numbers</a:t>
            </a:r>
            <a:endParaRPr lang="en-US" sz="1200" dirty="0" smtClean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obtuse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—an angel that is larger than 90°</a:t>
            </a:r>
            <a:endParaRPr lang="en-US" sz="1200" dirty="0" smtClean="0">
              <a:solidFill>
                <a:srgbClr val="002060"/>
              </a:solidFill>
            </a:endParaRPr>
          </a:p>
          <a:p>
            <a:pPr marL="342900" indent="-342900"/>
            <a:endParaRPr lang="en-US" sz="1200" dirty="0">
              <a:solidFill>
                <a:srgbClr val="002060"/>
              </a:solidFill>
            </a:endParaRPr>
          </a:p>
          <a:p>
            <a:pPr marL="342900" indent="-342900"/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gray">
          <a:xfrm>
            <a:off x="472508" y="1170230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4663017" y="5571067"/>
            <a:ext cx="436033" cy="338554"/>
            <a:chOff x="4910667" y="110067"/>
            <a:chExt cx="436033" cy="338554"/>
          </a:xfrm>
        </p:grpSpPr>
        <p:sp>
          <p:nvSpPr>
            <p:cNvPr id="4" name="TextBox 3"/>
            <p:cNvSpPr txBox="1"/>
            <p:nvPr/>
          </p:nvSpPr>
          <p:spPr>
            <a:xfrm>
              <a:off x="4910667" y="110067"/>
              <a:ext cx="43603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√</a:t>
              </a:r>
              <a:endParaRPr lang="en-US" sz="1600" dirty="0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5086350" y="237067"/>
              <a:ext cx="146304" cy="0"/>
            </a:xfrm>
            <a:prstGeom prst="line">
              <a:avLst/>
            </a:prstGeom>
            <a:ln w="1587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5029200" y="158751"/>
              <a:ext cx="2413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002060"/>
                  </a:solidFill>
                  <a:cs typeface="Calibri"/>
                </a:rPr>
                <a:t>3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613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63161"/>
            <a:ext cx="6995160" cy="1104748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002060"/>
                </a:solidFill>
              </a:rPr>
              <a:t>Math Vocabulary (continued)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41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75820" y="1461271"/>
            <a:ext cx="7137830" cy="6586702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perimeter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—the distance from one point around the figure to the same point</a:t>
            </a:r>
            <a:endParaRPr lang="en-US" sz="12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perpendicular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—lines that intersect and form 90-degree angles</a:t>
            </a:r>
            <a:endParaRPr lang="en-US" sz="12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pi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 = 3.14 …</a:t>
            </a:r>
            <a:endParaRPr lang="en-US" sz="12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polygon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—a closed, plane geometric figure whose sides are line segments</a:t>
            </a:r>
            <a:endParaRPr lang="en-US" sz="12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>
                <a:solidFill>
                  <a:srgbClr val="002060"/>
                </a:solidFill>
              </a:rPr>
              <a:t>prime </a:t>
            </a:r>
            <a:r>
              <a:rPr lang="en-US" sz="1200" b="1" dirty="0" smtClean="0">
                <a:solidFill>
                  <a:srgbClr val="002060"/>
                </a:solidFill>
              </a:rPr>
              <a:t>number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—a positive integer that can only be evenly divided by 1 and itself</a:t>
            </a:r>
            <a:endParaRPr lang="en-US" sz="12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quadrant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—any one of the four sectors of a rectangular coordinate system, which is formed by two perpendicular number lines that intersect at the origins of both number lines</a:t>
            </a:r>
            <a:endParaRPr lang="en-US" sz="12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>
                <a:solidFill>
                  <a:srgbClr val="002060"/>
                </a:solidFill>
              </a:rPr>
              <a:t>quadratic </a:t>
            </a:r>
            <a:r>
              <a:rPr lang="en-US" sz="1200" b="1" dirty="0" smtClean="0">
                <a:solidFill>
                  <a:srgbClr val="002060"/>
                </a:solidFill>
              </a:rPr>
              <a:t>equation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—Ax</a:t>
            </a:r>
            <a:r>
              <a:rPr lang="en-US" sz="1200" baseline="30000" dirty="0" smtClean="0">
                <a:solidFill>
                  <a:srgbClr val="002060"/>
                </a:solidFill>
                <a:cs typeface="Calibri"/>
              </a:rPr>
              <a:t>2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 + </a:t>
            </a:r>
            <a:r>
              <a:rPr lang="en-US" sz="1200" dirty="0" err="1" smtClean="0">
                <a:solidFill>
                  <a:srgbClr val="002060"/>
                </a:solidFill>
                <a:cs typeface="Calibri"/>
              </a:rPr>
              <a:t>bx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 + C = D, A ≠ 0</a:t>
            </a:r>
            <a:endParaRPr lang="en-US" sz="12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quadrilateral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—a four sided polygon</a:t>
            </a:r>
            <a:endParaRPr lang="en-US" sz="12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quotient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</a:t>
            </a:r>
            <a:r>
              <a:rPr lang="en-US" sz="1200" dirty="0">
                <a:solidFill>
                  <a:srgbClr val="002060"/>
                </a:solidFill>
                <a:cs typeface="Calibri"/>
              </a:rPr>
              <a:t>the result of division</a:t>
            </a:r>
            <a:endParaRPr lang="en-US" sz="12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radian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—a unit of angle measure within a circle</a:t>
            </a:r>
            <a:endParaRPr lang="en-US" sz="12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>
                <a:solidFill>
                  <a:srgbClr val="002060"/>
                </a:solidFill>
              </a:rPr>
              <a:t>r</a:t>
            </a:r>
            <a:r>
              <a:rPr lang="en-US" sz="1200" b="1" dirty="0" smtClean="0">
                <a:solidFill>
                  <a:srgbClr val="002060"/>
                </a:solidFill>
              </a:rPr>
              <a:t>adii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—the plural form of radius</a:t>
            </a:r>
            <a:endParaRPr lang="en-US" sz="12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radius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—a line segment with endpoints at the center of the circle and on the perimeter of the circle, equal to one-half the length of the diameter</a:t>
            </a:r>
            <a:endParaRPr lang="en-US" sz="12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>
                <a:solidFill>
                  <a:srgbClr val="002060"/>
                </a:solidFill>
              </a:rPr>
              <a:t>rational </a:t>
            </a:r>
            <a:r>
              <a:rPr lang="en-US" sz="1200" b="1" dirty="0" smtClean="0">
                <a:solidFill>
                  <a:srgbClr val="002060"/>
                </a:solidFill>
              </a:rPr>
              <a:t>number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—r can be expressed as r =        where m &amp; n are integers and n ≠ 0</a:t>
            </a:r>
            <a:endParaRPr lang="en-US" sz="12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>
                <a:solidFill>
                  <a:srgbClr val="002060"/>
                </a:solidFill>
              </a:rPr>
              <a:t>real </a:t>
            </a:r>
            <a:r>
              <a:rPr lang="en-US" sz="1200" b="1" dirty="0" smtClean="0">
                <a:solidFill>
                  <a:srgbClr val="002060"/>
                </a:solidFill>
              </a:rPr>
              <a:t>number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—all numbers except complex numbers</a:t>
            </a:r>
            <a:endParaRPr lang="en-US" sz="12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slope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—m =</a:t>
            </a:r>
            <a:endParaRPr lang="en-US" sz="12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>
                <a:solidFill>
                  <a:srgbClr val="002060"/>
                </a:solidFill>
              </a:rPr>
              <a:t>standard coordinate </a:t>
            </a:r>
            <a:r>
              <a:rPr lang="en-US" sz="1200" b="1" dirty="0" smtClean="0">
                <a:solidFill>
                  <a:srgbClr val="002060"/>
                </a:solidFill>
              </a:rPr>
              <a:t>plane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—a plane that is formed by a horizontal x-axis and a vertical y-axis that meet at point (0,0) (also known as the </a:t>
            </a:r>
            <a:r>
              <a:rPr lang="en-US" sz="1200" i="1" dirty="0" smtClean="0">
                <a:solidFill>
                  <a:srgbClr val="002060"/>
                </a:solidFill>
                <a:cs typeface="Calibri"/>
              </a:rPr>
              <a:t>Cartesian Coordinate Plane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)</a:t>
            </a:r>
            <a:endParaRPr lang="en-US" sz="12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transversal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—a line that cuts through two or more lines</a:t>
            </a:r>
            <a:endParaRPr lang="en-US" sz="12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trapezoid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—a quadrilateral (a figure with four sides) with only two parallel lines</a:t>
            </a:r>
            <a:endParaRPr lang="en-US" sz="12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 smtClean="0">
                <a:solidFill>
                  <a:srgbClr val="002060"/>
                </a:solidFill>
              </a:rPr>
              <a:t>vertex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—a point of an angle or polygon where two or more lines meet</a:t>
            </a:r>
            <a:endParaRPr lang="en-US" sz="12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>
                <a:solidFill>
                  <a:srgbClr val="002060"/>
                </a:solidFill>
              </a:rPr>
              <a:t>x-</a:t>
            </a:r>
            <a:r>
              <a:rPr lang="en-US" sz="1200" b="1" dirty="0" smtClean="0">
                <a:solidFill>
                  <a:srgbClr val="002060"/>
                </a:solidFill>
              </a:rPr>
              <a:t>intercept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—the point where a line on a graph crosses the x-axis</a:t>
            </a:r>
            <a:endParaRPr lang="en-US" sz="12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800"/>
              </a:spcBef>
            </a:pPr>
            <a:r>
              <a:rPr lang="en-US" sz="1200" b="1" dirty="0">
                <a:solidFill>
                  <a:srgbClr val="002060"/>
                </a:solidFill>
              </a:rPr>
              <a:t>y-</a:t>
            </a:r>
            <a:r>
              <a:rPr lang="en-US" sz="1200" b="1" dirty="0" smtClean="0">
                <a:solidFill>
                  <a:srgbClr val="002060"/>
                </a:solidFill>
              </a:rPr>
              <a:t>intercept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—</a:t>
            </a:r>
            <a:r>
              <a:rPr lang="en-US" sz="1200" dirty="0">
                <a:solidFill>
                  <a:srgbClr val="002060"/>
                </a:solidFill>
                <a:cs typeface="Calibri"/>
              </a:rPr>
              <a:t>the point where a line on a graph crosses the </a:t>
            </a:r>
            <a:r>
              <a:rPr lang="en-US" sz="1200" dirty="0" smtClean="0">
                <a:solidFill>
                  <a:srgbClr val="002060"/>
                </a:solidFill>
                <a:cs typeface="Calibri"/>
              </a:rPr>
              <a:t>y-</a:t>
            </a:r>
            <a:r>
              <a:rPr lang="en-US" sz="1200" dirty="0">
                <a:solidFill>
                  <a:srgbClr val="002060"/>
                </a:solidFill>
                <a:cs typeface="Calibri"/>
              </a:rPr>
              <a:t>axis</a:t>
            </a:r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gray">
          <a:xfrm>
            <a:off x="472508" y="1170230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095276" y="5149418"/>
            <a:ext cx="584200" cy="447919"/>
            <a:chOff x="3457226" y="8165668"/>
            <a:chExt cx="584200" cy="447919"/>
          </a:xfrm>
        </p:grpSpPr>
        <p:sp>
          <p:nvSpPr>
            <p:cNvPr id="8" name="TextBox 7"/>
            <p:cNvSpPr txBox="1"/>
            <p:nvPr/>
          </p:nvSpPr>
          <p:spPr>
            <a:xfrm>
              <a:off x="3457226" y="8165668"/>
              <a:ext cx="584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002060"/>
                  </a:solidFill>
                </a:rPr>
                <a:t>m</a:t>
              </a:r>
              <a:endParaRPr lang="en-US" sz="12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57226" y="8336588"/>
              <a:ext cx="584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002060"/>
                  </a:solidFill>
                </a:rPr>
                <a:t>n</a:t>
              </a:r>
              <a:endParaRPr lang="en-US" sz="1200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3661236" y="8408550"/>
              <a:ext cx="182880" cy="0"/>
            </a:xfrm>
            <a:prstGeom prst="line">
              <a:avLst/>
            </a:prstGeom>
            <a:ln w="15875">
              <a:solidFill>
                <a:srgbClr val="00206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/>
          <p:cNvGrpSpPr/>
          <p:nvPr/>
        </p:nvGrpSpPr>
        <p:grpSpPr>
          <a:xfrm>
            <a:off x="1183926" y="5708218"/>
            <a:ext cx="714724" cy="473319"/>
            <a:chOff x="3615976" y="8927668"/>
            <a:chExt cx="714724" cy="473319"/>
          </a:xfrm>
        </p:grpSpPr>
        <p:sp>
          <p:nvSpPr>
            <p:cNvPr id="13" name="TextBox 12"/>
            <p:cNvSpPr txBox="1"/>
            <p:nvPr/>
          </p:nvSpPr>
          <p:spPr>
            <a:xfrm>
              <a:off x="3615976" y="8927668"/>
              <a:ext cx="7147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002060"/>
                  </a:solidFill>
                </a:rPr>
                <a:t>y</a:t>
              </a:r>
              <a:r>
                <a:rPr lang="en-US" sz="1200" baseline="30000" dirty="0" smtClean="0">
                  <a:solidFill>
                    <a:srgbClr val="002060"/>
                  </a:solidFill>
                </a:rPr>
                <a:t>2</a:t>
              </a:r>
              <a:r>
                <a:rPr lang="en-US" sz="1200" dirty="0" smtClean="0">
                  <a:solidFill>
                    <a:srgbClr val="002060"/>
                  </a:solidFill>
                </a:rPr>
                <a:t> – y</a:t>
              </a:r>
              <a:r>
                <a:rPr lang="en-US" sz="1200" baseline="30000" dirty="0" smtClean="0">
                  <a:solidFill>
                    <a:srgbClr val="002060"/>
                  </a:solidFill>
                </a:rPr>
                <a:t>1</a:t>
              </a:r>
              <a:endParaRPr lang="en-US" sz="1200" baseline="300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679476" y="9123988"/>
              <a:ext cx="584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rgbClr val="002060"/>
                  </a:solidFill>
                </a:rPr>
                <a:t>x</a:t>
              </a:r>
              <a:r>
                <a:rPr lang="en-US" sz="1200" baseline="30000" dirty="0" smtClean="0">
                  <a:solidFill>
                    <a:srgbClr val="002060"/>
                  </a:solidFill>
                </a:rPr>
                <a:t>2</a:t>
              </a:r>
              <a:r>
                <a:rPr lang="en-US" sz="1200" dirty="0" smtClean="0">
                  <a:solidFill>
                    <a:srgbClr val="002060"/>
                  </a:solidFill>
                </a:rPr>
                <a:t> </a:t>
              </a:r>
              <a:r>
                <a:rPr lang="en-US" sz="1200" dirty="0">
                  <a:solidFill>
                    <a:srgbClr val="002060"/>
                  </a:solidFill>
                </a:rPr>
                <a:t>– </a:t>
              </a:r>
              <a:r>
                <a:rPr lang="en-US" sz="1200" dirty="0" smtClean="0">
                  <a:solidFill>
                    <a:srgbClr val="002060"/>
                  </a:solidFill>
                </a:rPr>
                <a:t>x</a:t>
              </a:r>
              <a:r>
                <a:rPr lang="en-US" sz="1200" baseline="30000" dirty="0" smtClean="0">
                  <a:solidFill>
                    <a:srgbClr val="002060"/>
                  </a:solidFill>
                </a:rPr>
                <a:t>1</a:t>
              </a:r>
              <a:endParaRPr lang="en-US" sz="1200" baseline="30000" dirty="0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3769186" y="9189600"/>
              <a:ext cx="345614" cy="0"/>
            </a:xfrm>
            <a:prstGeom prst="line">
              <a:avLst/>
            </a:prstGeom>
            <a:ln w="15875">
              <a:solidFill>
                <a:srgbClr val="00206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1600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2509" y="2011681"/>
            <a:ext cx="6522651" cy="4950358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2700" dirty="0">
                <a:solidFill>
                  <a:srgbClr val="002060"/>
                </a:solidFill>
              </a:rPr>
              <a:t>Converting a word problem into an equation:</a:t>
            </a:r>
          </a:p>
          <a:p>
            <a:endParaRPr lang="en-US" sz="2700" dirty="0">
              <a:solidFill>
                <a:srgbClr val="002060"/>
              </a:solidFill>
            </a:endParaRPr>
          </a:p>
          <a:p>
            <a:r>
              <a:rPr lang="en-US" sz="2700" dirty="0">
                <a:solidFill>
                  <a:srgbClr val="002060"/>
                </a:solidFill>
              </a:rPr>
              <a:t>If a discount of 20% </a:t>
            </a:r>
            <a:r>
              <a:rPr lang="en-US" sz="2700" dirty="0" smtClean="0">
                <a:solidFill>
                  <a:srgbClr val="002060"/>
                </a:solidFill>
              </a:rPr>
              <a:t>off </a:t>
            </a:r>
            <a:r>
              <a:rPr lang="en-US" sz="2700" dirty="0">
                <a:solidFill>
                  <a:srgbClr val="002060"/>
                </a:solidFill>
              </a:rPr>
              <a:t>the retail price of a desk saves Mark $45, how much did Mark pay for the desk?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 smtClean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 smtClean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 smtClean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Pre-Algebra – Word </a:t>
            </a:r>
            <a:r>
              <a:rPr lang="en-US" dirty="0" smtClean="0"/>
              <a:t>Problems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42</a:t>
            </a:fld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98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82930" y="1899921"/>
            <a:ext cx="6412230" cy="7556199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2700" dirty="0" smtClean="0">
                <a:solidFill>
                  <a:srgbClr val="002060"/>
                </a:solidFill>
              </a:rPr>
              <a:t>If </a:t>
            </a:r>
            <a:r>
              <a:rPr lang="en-US" sz="2700" dirty="0">
                <a:solidFill>
                  <a:srgbClr val="002060"/>
                </a:solidFill>
              </a:rPr>
              <a:t>a discount of 20% </a:t>
            </a:r>
            <a:r>
              <a:rPr lang="en-US" sz="2700" dirty="0" smtClean="0">
                <a:solidFill>
                  <a:srgbClr val="002060"/>
                </a:solidFill>
              </a:rPr>
              <a:t>off </a:t>
            </a:r>
            <a:r>
              <a:rPr lang="en-US" sz="2700" dirty="0">
                <a:solidFill>
                  <a:srgbClr val="002060"/>
                </a:solidFill>
              </a:rPr>
              <a:t>the retail price of a desk saves Mark $45, how much did Mark pay for the desk</a:t>
            </a:r>
            <a:r>
              <a:rPr lang="en-US" sz="2700" dirty="0" smtClean="0">
                <a:solidFill>
                  <a:srgbClr val="002060"/>
                </a:solidFill>
              </a:rPr>
              <a:t>?</a:t>
            </a:r>
            <a:endParaRPr lang="en-US" i="1" dirty="0" smtClean="0">
              <a:solidFill>
                <a:srgbClr val="002060"/>
              </a:solidFill>
            </a:endParaRPr>
          </a:p>
          <a:p>
            <a:pPr>
              <a:spcBef>
                <a:spcPts val="2000"/>
              </a:spcBef>
            </a:pPr>
            <a:r>
              <a:rPr lang="en-US" i="1" dirty="0" smtClean="0">
                <a:solidFill>
                  <a:srgbClr val="002060"/>
                </a:solidFill>
              </a:rPr>
              <a:t>	Amount Paid (Sales Price) = Retail Price – Discount</a:t>
            </a:r>
          </a:p>
          <a:p>
            <a:pPr>
              <a:spcBef>
                <a:spcPts val="2000"/>
              </a:spcBef>
            </a:pPr>
            <a:r>
              <a:rPr lang="en-US" i="1" dirty="0">
                <a:solidFill>
                  <a:srgbClr val="002060"/>
                </a:solidFill>
              </a:rPr>
              <a:t>	</a:t>
            </a:r>
            <a:r>
              <a:rPr lang="en-US" i="1" dirty="0" smtClean="0">
                <a:solidFill>
                  <a:srgbClr val="002060"/>
                </a:solidFill>
              </a:rPr>
              <a:t>Discount = 20% × Retail Price</a:t>
            </a:r>
            <a:endParaRPr lang="en-US" dirty="0" smtClean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sz="2200" dirty="0">
                <a:solidFill>
                  <a:srgbClr val="002060"/>
                </a:solidFill>
              </a:rPr>
              <a:t>	$45 = 20% </a:t>
            </a:r>
            <a:r>
              <a:rPr lang="en-US" sz="2200" dirty="0" smtClean="0">
                <a:solidFill>
                  <a:srgbClr val="002060"/>
                </a:solidFill>
              </a:rPr>
              <a:t>× Retail Price</a:t>
            </a:r>
            <a:endParaRPr lang="en-US" sz="2200" dirty="0">
              <a:solidFill>
                <a:srgbClr val="002060"/>
              </a:solidFill>
            </a:endParaRPr>
          </a:p>
          <a:p>
            <a:endParaRPr lang="en-US" sz="2200" dirty="0">
              <a:solidFill>
                <a:srgbClr val="002060"/>
              </a:solidFill>
            </a:endParaRPr>
          </a:p>
          <a:p>
            <a:r>
              <a:rPr lang="en-US" sz="2200" dirty="0">
                <a:solidFill>
                  <a:srgbClr val="002060"/>
                </a:solidFill>
              </a:rPr>
              <a:t>	Retail Price = $45/.2 = $225</a:t>
            </a:r>
          </a:p>
          <a:p>
            <a:endParaRPr lang="en-US" sz="2200" dirty="0">
              <a:solidFill>
                <a:srgbClr val="002060"/>
              </a:solidFill>
            </a:endParaRPr>
          </a:p>
          <a:p>
            <a:r>
              <a:rPr lang="en-US" sz="2200" dirty="0">
                <a:solidFill>
                  <a:srgbClr val="002060"/>
                </a:solidFill>
              </a:rPr>
              <a:t>	</a:t>
            </a:r>
            <a:r>
              <a:rPr lang="en-US" sz="2200" dirty="0" smtClean="0">
                <a:solidFill>
                  <a:srgbClr val="002060"/>
                </a:solidFill>
              </a:rPr>
              <a:t>Sales Price </a:t>
            </a:r>
            <a:r>
              <a:rPr lang="en-US" sz="2200" dirty="0">
                <a:solidFill>
                  <a:srgbClr val="002060"/>
                </a:solidFill>
              </a:rPr>
              <a:t>= $225 </a:t>
            </a:r>
            <a:r>
              <a:rPr lang="en-US" sz="2200" dirty="0" smtClean="0">
                <a:solidFill>
                  <a:srgbClr val="002060"/>
                </a:solidFill>
              </a:rPr>
              <a:t>− </a:t>
            </a:r>
            <a:r>
              <a:rPr lang="en-US" sz="2200" dirty="0">
                <a:solidFill>
                  <a:srgbClr val="002060"/>
                </a:solidFill>
              </a:rPr>
              <a:t>$45 = </a:t>
            </a:r>
            <a:r>
              <a:rPr lang="en-US" sz="2200" dirty="0" smtClean="0">
                <a:solidFill>
                  <a:srgbClr val="002060"/>
                </a:solidFill>
              </a:rPr>
              <a:t>$</a:t>
            </a:r>
            <a:r>
              <a:rPr lang="en-US" sz="2200" dirty="0">
                <a:solidFill>
                  <a:srgbClr val="002060"/>
                </a:solidFill>
              </a:rPr>
              <a:t>180</a:t>
            </a:r>
          </a:p>
          <a:p>
            <a:endParaRPr lang="en-US" dirty="0" smtClean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 smtClean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 smtClean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 smtClean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Pre-Algebra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43</a:t>
            </a:fld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57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82930" y="2123440"/>
            <a:ext cx="6412230" cy="3919306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2700" dirty="0" smtClean="0">
                <a:solidFill>
                  <a:srgbClr val="002060"/>
                </a:solidFill>
              </a:rPr>
              <a:t>A </a:t>
            </a:r>
            <a:r>
              <a:rPr lang="en-US" sz="2700" dirty="0">
                <a:solidFill>
                  <a:srgbClr val="002060"/>
                </a:solidFill>
              </a:rPr>
              <a:t>lawn mower is on sale for $1600. This is 20% off the regular price. How much is the regular price?</a:t>
            </a:r>
          </a:p>
          <a:p>
            <a:endParaRPr lang="en-US" sz="2700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 smtClean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 smtClean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Pre-Algebra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44</a:t>
            </a:fld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34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5871" y="2102748"/>
            <a:ext cx="6895674" cy="4929839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2700" dirty="0" smtClean="0">
                <a:solidFill>
                  <a:srgbClr val="002060"/>
                </a:solidFill>
              </a:rPr>
              <a:t>A </a:t>
            </a:r>
            <a:r>
              <a:rPr lang="en-US" sz="2700" dirty="0">
                <a:solidFill>
                  <a:srgbClr val="002060"/>
                </a:solidFill>
              </a:rPr>
              <a:t>lawn mower is on sale for $1600 which is 20% off the regular price. How much is the regular price</a:t>
            </a:r>
            <a:r>
              <a:rPr lang="en-US" sz="2700" dirty="0" smtClean="0">
                <a:solidFill>
                  <a:srgbClr val="002060"/>
                </a:solidFill>
              </a:rPr>
              <a:t>?</a:t>
            </a:r>
            <a:endParaRPr lang="en-US" dirty="0" smtClean="0">
              <a:solidFill>
                <a:srgbClr val="002060"/>
              </a:solidFill>
            </a:endParaRPr>
          </a:p>
          <a:p>
            <a:pPr>
              <a:spcBef>
                <a:spcPts val="2000"/>
              </a:spcBef>
              <a:tabLst>
                <a:tab pos="457200" algn="l"/>
              </a:tabLst>
            </a:pPr>
            <a:r>
              <a:rPr lang="en-US" i="1" dirty="0" smtClean="0">
                <a:solidFill>
                  <a:srgbClr val="002060"/>
                </a:solidFill>
              </a:rPr>
              <a:t>	Sales Price </a:t>
            </a:r>
            <a:r>
              <a:rPr lang="en-US" i="1" dirty="0">
                <a:solidFill>
                  <a:srgbClr val="002060"/>
                </a:solidFill>
              </a:rPr>
              <a:t>= </a:t>
            </a:r>
            <a:r>
              <a:rPr lang="en-US" i="1" dirty="0" smtClean="0">
                <a:solidFill>
                  <a:srgbClr val="002060"/>
                </a:solidFill>
              </a:rPr>
              <a:t>Regular </a:t>
            </a:r>
            <a:r>
              <a:rPr lang="en-US" i="1" dirty="0">
                <a:solidFill>
                  <a:srgbClr val="002060"/>
                </a:solidFill>
              </a:rPr>
              <a:t>Price </a:t>
            </a:r>
            <a:r>
              <a:rPr lang="en-US" i="1" dirty="0" smtClean="0">
                <a:solidFill>
                  <a:srgbClr val="002060"/>
                </a:solidFill>
              </a:rPr>
              <a:t>– Discount</a:t>
            </a:r>
            <a:endParaRPr lang="en-US" dirty="0" smtClean="0">
              <a:solidFill>
                <a:srgbClr val="002060"/>
              </a:solidFill>
            </a:endParaRPr>
          </a:p>
          <a:p>
            <a:pPr>
              <a:spcBef>
                <a:spcPts val="2000"/>
              </a:spcBef>
              <a:tabLst>
                <a:tab pos="457200" algn="l"/>
              </a:tabLst>
            </a:pPr>
            <a:r>
              <a:rPr lang="en-US" i="1" dirty="0">
                <a:solidFill>
                  <a:srgbClr val="002060"/>
                </a:solidFill>
              </a:rPr>
              <a:t>	</a:t>
            </a:r>
            <a:r>
              <a:rPr lang="en-US" i="1" dirty="0" smtClean="0">
                <a:solidFill>
                  <a:srgbClr val="002060"/>
                </a:solidFill>
              </a:rPr>
              <a:t>Discount = 0.20 </a:t>
            </a:r>
            <a:r>
              <a:rPr lang="en-US" dirty="0">
                <a:solidFill>
                  <a:srgbClr val="002060"/>
                </a:solidFill>
              </a:rPr>
              <a:t>× Retail Price</a:t>
            </a:r>
            <a:endParaRPr lang="en-US" i="1" dirty="0">
              <a:solidFill>
                <a:srgbClr val="002060"/>
              </a:solidFill>
            </a:endParaRPr>
          </a:p>
          <a:p>
            <a:pPr>
              <a:spcBef>
                <a:spcPts val="2000"/>
              </a:spcBef>
              <a:tabLst>
                <a:tab pos="457200" algn="l"/>
              </a:tabLst>
            </a:pPr>
            <a:r>
              <a:rPr lang="en-US" i="1" dirty="0">
                <a:solidFill>
                  <a:srgbClr val="002060"/>
                </a:solidFill>
              </a:rPr>
              <a:t>	Sales Price = Regular Price – </a:t>
            </a:r>
            <a:r>
              <a:rPr lang="en-US" i="1" dirty="0" smtClean="0">
                <a:solidFill>
                  <a:srgbClr val="002060"/>
                </a:solidFill>
              </a:rPr>
              <a:t>0.20 </a:t>
            </a:r>
            <a:r>
              <a:rPr lang="en-US" dirty="0">
                <a:solidFill>
                  <a:srgbClr val="002060"/>
                </a:solidFill>
              </a:rPr>
              <a:t>× Retail Price</a:t>
            </a:r>
            <a:endParaRPr lang="en-US" dirty="0" smtClean="0">
              <a:solidFill>
                <a:srgbClr val="002060"/>
              </a:solidFill>
            </a:endParaRPr>
          </a:p>
          <a:p>
            <a:pPr>
              <a:tabLst>
                <a:tab pos="457200" algn="l"/>
              </a:tabLst>
            </a:pPr>
            <a:endParaRPr lang="en-US" dirty="0">
              <a:solidFill>
                <a:srgbClr val="002060"/>
              </a:solidFill>
            </a:endParaRPr>
          </a:p>
          <a:p>
            <a:pPr>
              <a:spcBef>
                <a:spcPts val="2000"/>
              </a:spcBef>
              <a:tabLst>
                <a:tab pos="457200" algn="l"/>
              </a:tabLst>
            </a:pPr>
            <a:r>
              <a:rPr lang="en-US" sz="2200" dirty="0">
                <a:solidFill>
                  <a:srgbClr val="002060"/>
                </a:solidFill>
              </a:rPr>
              <a:t>	</a:t>
            </a:r>
            <a:r>
              <a:rPr lang="en-US" sz="2200" dirty="0" smtClean="0">
                <a:solidFill>
                  <a:srgbClr val="002060"/>
                </a:solidFill>
              </a:rPr>
              <a:t>$</a:t>
            </a:r>
            <a:r>
              <a:rPr lang="en-US" sz="2200" dirty="0">
                <a:solidFill>
                  <a:srgbClr val="002060"/>
                </a:solidFill>
              </a:rPr>
              <a:t>1600 = 0.80 × </a:t>
            </a:r>
            <a:r>
              <a:rPr lang="en-US" sz="2200" dirty="0" smtClean="0">
                <a:solidFill>
                  <a:srgbClr val="002060"/>
                </a:solidFill>
              </a:rPr>
              <a:t>Regular Price</a:t>
            </a:r>
            <a:endParaRPr lang="en-US" sz="2200" dirty="0">
              <a:solidFill>
                <a:srgbClr val="002060"/>
              </a:solidFill>
            </a:endParaRPr>
          </a:p>
          <a:p>
            <a:pPr>
              <a:tabLst>
                <a:tab pos="457200" algn="l"/>
              </a:tabLst>
            </a:pPr>
            <a:endParaRPr lang="en-US" sz="2200" dirty="0">
              <a:solidFill>
                <a:srgbClr val="002060"/>
              </a:solidFill>
            </a:endParaRPr>
          </a:p>
          <a:p>
            <a:pPr>
              <a:tabLst>
                <a:tab pos="457200" algn="l"/>
              </a:tabLst>
            </a:pPr>
            <a:r>
              <a:rPr lang="en-US" sz="2200" dirty="0">
                <a:solidFill>
                  <a:srgbClr val="002060"/>
                </a:solidFill>
              </a:rPr>
              <a:t>	</a:t>
            </a:r>
            <a:r>
              <a:rPr lang="en-US" sz="2200" dirty="0" smtClean="0">
                <a:solidFill>
                  <a:srgbClr val="002060"/>
                </a:solidFill>
              </a:rPr>
              <a:t>Regular Price </a:t>
            </a:r>
            <a:r>
              <a:rPr lang="en-US" sz="2200" dirty="0">
                <a:solidFill>
                  <a:srgbClr val="002060"/>
                </a:solidFill>
              </a:rPr>
              <a:t>= $1600 / 0.8 = $</a:t>
            </a:r>
            <a:r>
              <a:rPr lang="en-US" sz="2200" dirty="0" smtClean="0">
                <a:solidFill>
                  <a:srgbClr val="002060"/>
                </a:solidFill>
              </a:rPr>
              <a:t>2000</a:t>
            </a: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Pre-Algebra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45</a:t>
            </a:fld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4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82930" y="2235200"/>
            <a:ext cx="6412230" cy="3703862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2700" dirty="0" smtClean="0">
                <a:solidFill>
                  <a:srgbClr val="002060"/>
                </a:solidFill>
              </a:rPr>
              <a:t>If </a:t>
            </a:r>
            <a:r>
              <a:rPr lang="en-US" sz="2700" dirty="0">
                <a:solidFill>
                  <a:srgbClr val="002060"/>
                </a:solidFill>
              </a:rPr>
              <a:t>45 is 120% of a number, what is 80% of the same number?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 smtClean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 smtClean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 smtClean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Pre-Algebra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46</a:t>
            </a:fld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87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8632" y="2236270"/>
            <a:ext cx="6412230" cy="5396634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2700" dirty="0" smtClean="0">
                <a:solidFill>
                  <a:srgbClr val="002060"/>
                </a:solidFill>
              </a:rPr>
              <a:t>If </a:t>
            </a:r>
            <a:r>
              <a:rPr lang="en-US" sz="2700" dirty="0">
                <a:solidFill>
                  <a:srgbClr val="002060"/>
                </a:solidFill>
              </a:rPr>
              <a:t>45 is 120% of a number, what is 80% of the same number?</a:t>
            </a:r>
          </a:p>
          <a:p>
            <a:endParaRPr lang="en-US" dirty="0" smtClean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sz="2200" dirty="0">
                <a:solidFill>
                  <a:srgbClr val="002060"/>
                </a:solidFill>
              </a:rPr>
              <a:t>	45 = 1.2 </a:t>
            </a:r>
            <a:r>
              <a:rPr lang="en-US" sz="2200" dirty="0" smtClean="0">
                <a:solidFill>
                  <a:srgbClr val="002060"/>
                </a:solidFill>
              </a:rPr>
              <a:t>(X)</a:t>
            </a:r>
            <a:endParaRPr lang="en-US" sz="2200" dirty="0">
              <a:solidFill>
                <a:srgbClr val="002060"/>
              </a:solidFill>
            </a:endParaRPr>
          </a:p>
          <a:p>
            <a:endParaRPr lang="en-US" sz="2200" dirty="0">
              <a:solidFill>
                <a:srgbClr val="002060"/>
              </a:solidFill>
            </a:endParaRPr>
          </a:p>
          <a:p>
            <a:r>
              <a:rPr lang="en-US" sz="2200" dirty="0">
                <a:solidFill>
                  <a:srgbClr val="002060"/>
                </a:solidFill>
              </a:rPr>
              <a:t>	X = 45/1.2 = 37.5</a:t>
            </a:r>
          </a:p>
          <a:p>
            <a:endParaRPr lang="en-US" sz="2200" dirty="0">
              <a:solidFill>
                <a:srgbClr val="002060"/>
              </a:solidFill>
            </a:endParaRPr>
          </a:p>
          <a:p>
            <a:r>
              <a:rPr lang="en-US" sz="2200" dirty="0">
                <a:solidFill>
                  <a:srgbClr val="002060"/>
                </a:solidFill>
              </a:rPr>
              <a:t>	Y = 0.8 </a:t>
            </a:r>
            <a:r>
              <a:rPr lang="en-US" sz="2200" dirty="0" smtClean="0">
                <a:solidFill>
                  <a:srgbClr val="002060"/>
                </a:solidFill>
              </a:rPr>
              <a:t>(37.5) </a:t>
            </a:r>
            <a:r>
              <a:rPr lang="en-US" sz="2200" dirty="0">
                <a:solidFill>
                  <a:srgbClr val="002060"/>
                </a:solidFill>
              </a:rPr>
              <a:t>= 30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 smtClean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 smtClean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Pre-Algebra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47</a:t>
            </a:fld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36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9099" y="1911384"/>
            <a:ext cx="6918147" cy="595319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</a:rPr>
              <a:t>If a – b = 14, and 2a + b = 46, then b = </a:t>
            </a:r>
            <a:r>
              <a:rPr lang="en-US" sz="3200" dirty="0" smtClean="0">
                <a:solidFill>
                  <a:srgbClr val="002060"/>
                </a:solidFill>
              </a:rPr>
              <a:t>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42377" y="3224652"/>
            <a:ext cx="4636492" cy="4673358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2700" dirty="0">
                <a:solidFill>
                  <a:srgbClr val="002060"/>
                </a:solidFill>
              </a:rPr>
              <a:t>a = 14 + b; </a:t>
            </a:r>
            <a:r>
              <a:rPr lang="en-US" sz="2700" i="1" dirty="0">
                <a:solidFill>
                  <a:srgbClr val="002060"/>
                </a:solidFill>
              </a:rPr>
              <a:t>substitute</a:t>
            </a:r>
          </a:p>
          <a:p>
            <a:endParaRPr lang="en-US" sz="2700" dirty="0">
              <a:solidFill>
                <a:srgbClr val="002060"/>
              </a:solidFill>
            </a:endParaRPr>
          </a:p>
          <a:p>
            <a:r>
              <a:rPr lang="en-US" sz="2700" dirty="0">
                <a:solidFill>
                  <a:srgbClr val="002060"/>
                </a:solidFill>
              </a:rPr>
              <a:t>2(14 + b) + b = 46</a:t>
            </a:r>
          </a:p>
          <a:p>
            <a:endParaRPr lang="en-US" sz="2700" dirty="0">
              <a:solidFill>
                <a:srgbClr val="002060"/>
              </a:solidFill>
            </a:endParaRPr>
          </a:p>
          <a:p>
            <a:r>
              <a:rPr lang="en-US" sz="2700" dirty="0">
                <a:solidFill>
                  <a:srgbClr val="002060"/>
                </a:solidFill>
              </a:rPr>
              <a:t>28 + 2b + b = 46</a:t>
            </a:r>
          </a:p>
          <a:p>
            <a:endParaRPr lang="en-US" sz="2700" dirty="0">
              <a:solidFill>
                <a:srgbClr val="002060"/>
              </a:solidFill>
            </a:endParaRPr>
          </a:p>
          <a:p>
            <a:r>
              <a:rPr lang="en-US" sz="2700" dirty="0">
                <a:solidFill>
                  <a:srgbClr val="002060"/>
                </a:solidFill>
              </a:rPr>
              <a:t>3b = 18 </a:t>
            </a:r>
          </a:p>
          <a:p>
            <a:endParaRPr lang="en-US" sz="2700" dirty="0">
              <a:solidFill>
                <a:srgbClr val="002060"/>
              </a:solidFill>
            </a:endParaRPr>
          </a:p>
          <a:p>
            <a:r>
              <a:rPr lang="en-US" sz="2700" dirty="0">
                <a:solidFill>
                  <a:srgbClr val="002060"/>
                </a:solidFill>
              </a:rPr>
              <a:t>b = 6, a = 20 </a:t>
            </a:r>
          </a:p>
          <a:p>
            <a:endParaRPr lang="en-US" sz="2700" dirty="0">
              <a:solidFill>
                <a:srgbClr val="002060"/>
              </a:solidFill>
            </a:endParaRPr>
          </a:p>
          <a:p>
            <a:endParaRPr lang="en-US" sz="2700" dirty="0">
              <a:solidFill>
                <a:srgbClr val="00206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Elementary Algebra – Substitution,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2 </a:t>
            </a:r>
            <a:r>
              <a:rPr lang="en-US" dirty="0"/>
              <a:t>Equations, 2 </a:t>
            </a:r>
            <a:r>
              <a:rPr lang="en-US" dirty="0" smtClean="0"/>
              <a:t>Unknowns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48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999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1391" y="2099612"/>
            <a:ext cx="7029217" cy="1349372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2700" dirty="0" smtClean="0">
                <a:solidFill>
                  <a:srgbClr val="002060"/>
                </a:solidFill>
              </a:rPr>
              <a:t>      +        </a:t>
            </a:r>
            <a:r>
              <a:rPr lang="en-US" sz="2700" dirty="0">
                <a:solidFill>
                  <a:srgbClr val="002060"/>
                </a:solidFill>
              </a:rPr>
              <a:t>= (a + c) / b</a:t>
            </a:r>
          </a:p>
          <a:p>
            <a:endParaRPr lang="en-US" sz="2700" dirty="0">
              <a:solidFill>
                <a:srgbClr val="002060"/>
              </a:solidFill>
            </a:endParaRPr>
          </a:p>
          <a:p>
            <a:r>
              <a:rPr lang="en-US" sz="2700" dirty="0" smtClean="0">
                <a:solidFill>
                  <a:srgbClr val="002060"/>
                </a:solidFill>
              </a:rPr>
              <a:t>      +        = (ad </a:t>
            </a:r>
            <a:r>
              <a:rPr lang="en-US" sz="2700" dirty="0">
                <a:solidFill>
                  <a:srgbClr val="002060"/>
                </a:solidFill>
              </a:rPr>
              <a:t>+ </a:t>
            </a:r>
            <a:r>
              <a:rPr lang="en-US" sz="2700" dirty="0" err="1" smtClean="0">
                <a:solidFill>
                  <a:srgbClr val="002060"/>
                </a:solidFill>
              </a:rPr>
              <a:t>bc</a:t>
            </a:r>
            <a:r>
              <a:rPr lang="en-US" sz="2700" dirty="0" smtClean="0">
                <a:solidFill>
                  <a:srgbClr val="002060"/>
                </a:solidFill>
              </a:rPr>
              <a:t>) </a:t>
            </a:r>
            <a:r>
              <a:rPr lang="en-US" sz="2700" dirty="0">
                <a:solidFill>
                  <a:srgbClr val="002060"/>
                </a:solidFill>
              </a:rPr>
              <a:t>/ </a:t>
            </a:r>
            <a:r>
              <a:rPr lang="en-US" sz="2700" dirty="0" err="1" smtClean="0">
                <a:solidFill>
                  <a:srgbClr val="002060"/>
                </a:solidFill>
              </a:rPr>
              <a:t>bd</a:t>
            </a:r>
            <a:endParaRPr lang="en-US" sz="27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1390" y="3999532"/>
            <a:ext cx="6970155" cy="518375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2700" dirty="0">
                <a:solidFill>
                  <a:srgbClr val="002060"/>
                </a:solidFill>
              </a:rPr>
              <a:t>3x</a:t>
            </a:r>
            <a:r>
              <a:rPr lang="en-US" sz="2700" baseline="30000" dirty="0">
                <a:solidFill>
                  <a:srgbClr val="002060"/>
                </a:solidFill>
              </a:rPr>
              <a:t>3</a:t>
            </a:r>
            <a:r>
              <a:rPr lang="en-US" sz="2700" dirty="0">
                <a:solidFill>
                  <a:srgbClr val="002060"/>
                </a:solidFill>
              </a:rPr>
              <a:t> + 9x</a:t>
            </a:r>
            <a:r>
              <a:rPr lang="en-US" sz="2700" baseline="30000" dirty="0">
                <a:solidFill>
                  <a:srgbClr val="002060"/>
                </a:solidFill>
              </a:rPr>
              <a:t>2</a:t>
            </a:r>
            <a:r>
              <a:rPr lang="en-US" sz="2700" dirty="0">
                <a:solidFill>
                  <a:srgbClr val="002060"/>
                </a:solidFill>
              </a:rPr>
              <a:t> – 27x = 0;  3x (x</a:t>
            </a:r>
            <a:r>
              <a:rPr lang="en-US" sz="2700" baseline="30000" dirty="0">
                <a:solidFill>
                  <a:srgbClr val="002060"/>
                </a:solidFill>
              </a:rPr>
              <a:t>2</a:t>
            </a:r>
            <a:r>
              <a:rPr lang="en-US" sz="2700" dirty="0">
                <a:solidFill>
                  <a:srgbClr val="002060"/>
                </a:solidFill>
              </a:rPr>
              <a:t> + 3x – 9) = 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160" y="5005372"/>
            <a:ext cx="3886200" cy="518375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2700" dirty="0">
                <a:solidFill>
                  <a:srgbClr val="002060"/>
                </a:solidFill>
              </a:rPr>
              <a:t>(x+2)</a:t>
            </a:r>
            <a:r>
              <a:rPr lang="en-US" sz="2700" baseline="30000" dirty="0">
                <a:solidFill>
                  <a:srgbClr val="002060"/>
                </a:solidFill>
              </a:rPr>
              <a:t>2</a:t>
            </a:r>
            <a:r>
              <a:rPr lang="en-US" sz="2700" dirty="0">
                <a:solidFill>
                  <a:srgbClr val="002060"/>
                </a:solidFill>
              </a:rPr>
              <a:t> = (x+2)(x+2)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161" y="6011212"/>
            <a:ext cx="6072188" cy="518375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2700" dirty="0">
                <a:solidFill>
                  <a:srgbClr val="002060"/>
                </a:solidFill>
              </a:rPr>
              <a:t>(x/y)</a:t>
            </a:r>
            <a:r>
              <a:rPr lang="en-US" sz="2700" baseline="30000" dirty="0">
                <a:solidFill>
                  <a:srgbClr val="002060"/>
                </a:solidFill>
              </a:rPr>
              <a:t>2</a:t>
            </a:r>
            <a:r>
              <a:rPr lang="en-US" sz="2700" dirty="0">
                <a:solidFill>
                  <a:srgbClr val="002060"/>
                </a:solidFill>
              </a:rPr>
              <a:t> = x</a:t>
            </a:r>
            <a:r>
              <a:rPr lang="en-US" sz="2700" baseline="30000" dirty="0">
                <a:solidFill>
                  <a:srgbClr val="002060"/>
                </a:solidFill>
              </a:rPr>
              <a:t>2</a:t>
            </a:r>
            <a:r>
              <a:rPr lang="en-US" sz="2700" dirty="0">
                <a:solidFill>
                  <a:srgbClr val="002060"/>
                </a:solidFill>
              </a:rPr>
              <a:t>/y</a:t>
            </a:r>
            <a:r>
              <a:rPr lang="en-US" sz="2700" baseline="30000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0931" y="6979798"/>
            <a:ext cx="4129088" cy="518375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2700" dirty="0">
                <a:solidFill>
                  <a:srgbClr val="002060"/>
                </a:solidFill>
              </a:rPr>
              <a:t>X</a:t>
            </a:r>
            <a:r>
              <a:rPr lang="en-US" sz="2700" baseline="30000" dirty="0">
                <a:solidFill>
                  <a:srgbClr val="002060"/>
                </a:solidFill>
              </a:rPr>
              <a:t>0</a:t>
            </a:r>
            <a:r>
              <a:rPr lang="en-US" sz="2700" dirty="0">
                <a:solidFill>
                  <a:srgbClr val="002060"/>
                </a:solidFill>
              </a:rPr>
              <a:t> = 1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Elementary </a:t>
            </a:r>
            <a:r>
              <a:rPr lang="en-US" dirty="0" smtClean="0"/>
              <a:t>Algebra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49</a:t>
            </a:fld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5426" y="1968068"/>
            <a:ext cx="5842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>
                <a:solidFill>
                  <a:srgbClr val="002060"/>
                </a:solidFill>
              </a:rPr>
              <a:t>a</a:t>
            </a:r>
            <a:endParaRPr lang="en-US" sz="2700" dirty="0"/>
          </a:p>
        </p:txBody>
      </p:sp>
      <p:sp>
        <p:nvSpPr>
          <p:cNvPr id="12" name="TextBox 11"/>
          <p:cNvSpPr txBox="1"/>
          <p:nvPr/>
        </p:nvSpPr>
        <p:spPr>
          <a:xfrm>
            <a:off x="485426" y="2297738"/>
            <a:ext cx="5842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 smtClean="0">
                <a:solidFill>
                  <a:srgbClr val="002060"/>
                </a:solidFill>
              </a:rPr>
              <a:t>b</a:t>
            </a:r>
            <a:endParaRPr lang="en-US" sz="27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613236" y="2414150"/>
            <a:ext cx="317500" cy="0"/>
          </a:xfrm>
          <a:prstGeom prst="line">
            <a:avLst/>
          </a:prstGeom>
          <a:ln>
            <a:solidFill>
              <a:srgbClr val="00206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254327" y="1972505"/>
            <a:ext cx="5842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 smtClean="0">
                <a:solidFill>
                  <a:srgbClr val="002060"/>
                </a:solidFill>
              </a:rPr>
              <a:t>c</a:t>
            </a:r>
            <a:endParaRPr lang="en-US" sz="2700" dirty="0"/>
          </a:p>
        </p:txBody>
      </p:sp>
      <p:sp>
        <p:nvSpPr>
          <p:cNvPr id="15" name="TextBox 14"/>
          <p:cNvSpPr txBox="1"/>
          <p:nvPr/>
        </p:nvSpPr>
        <p:spPr>
          <a:xfrm>
            <a:off x="1254327" y="2302175"/>
            <a:ext cx="5842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 smtClean="0">
                <a:solidFill>
                  <a:srgbClr val="002060"/>
                </a:solidFill>
              </a:rPr>
              <a:t>b</a:t>
            </a:r>
            <a:endParaRPr lang="en-US" sz="2700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82137" y="2418587"/>
            <a:ext cx="317500" cy="0"/>
          </a:xfrm>
          <a:prstGeom prst="line">
            <a:avLst/>
          </a:prstGeom>
          <a:ln>
            <a:solidFill>
              <a:srgbClr val="00206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89868" y="2786302"/>
            <a:ext cx="5842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>
                <a:solidFill>
                  <a:srgbClr val="002060"/>
                </a:solidFill>
              </a:rPr>
              <a:t>a</a:t>
            </a:r>
            <a:endParaRPr lang="en-US" sz="2700" dirty="0"/>
          </a:p>
        </p:txBody>
      </p:sp>
      <p:sp>
        <p:nvSpPr>
          <p:cNvPr id="18" name="TextBox 17"/>
          <p:cNvSpPr txBox="1"/>
          <p:nvPr/>
        </p:nvSpPr>
        <p:spPr>
          <a:xfrm>
            <a:off x="489868" y="3115972"/>
            <a:ext cx="5842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 smtClean="0">
                <a:solidFill>
                  <a:srgbClr val="002060"/>
                </a:solidFill>
              </a:rPr>
              <a:t>b</a:t>
            </a:r>
            <a:endParaRPr lang="en-US" sz="2700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617678" y="3232384"/>
            <a:ext cx="317500" cy="0"/>
          </a:xfrm>
          <a:prstGeom prst="line">
            <a:avLst/>
          </a:prstGeom>
          <a:ln>
            <a:solidFill>
              <a:srgbClr val="00206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258769" y="2790739"/>
            <a:ext cx="5842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 smtClean="0">
                <a:solidFill>
                  <a:srgbClr val="002060"/>
                </a:solidFill>
              </a:rPr>
              <a:t>c</a:t>
            </a:r>
            <a:endParaRPr lang="en-US" sz="2700" dirty="0"/>
          </a:p>
        </p:txBody>
      </p:sp>
      <p:sp>
        <p:nvSpPr>
          <p:cNvPr id="21" name="TextBox 20"/>
          <p:cNvSpPr txBox="1"/>
          <p:nvPr/>
        </p:nvSpPr>
        <p:spPr>
          <a:xfrm>
            <a:off x="1258769" y="3120409"/>
            <a:ext cx="5842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>
                <a:solidFill>
                  <a:srgbClr val="002060"/>
                </a:solidFill>
              </a:rPr>
              <a:t>d</a:t>
            </a:r>
            <a:endParaRPr lang="en-US" sz="2700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1386579" y="3236821"/>
            <a:ext cx="317500" cy="0"/>
          </a:xfrm>
          <a:prstGeom prst="line">
            <a:avLst/>
          </a:prstGeom>
          <a:ln>
            <a:solidFill>
              <a:srgbClr val="00206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98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4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1" y="1765301"/>
            <a:ext cx="2336800" cy="35052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Intermediate Algebra – Quadratics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50</a:t>
            </a:fld>
            <a:endParaRPr lang="en-US" dirty="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39132" y="5495033"/>
            <a:ext cx="4395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For </a:t>
            </a:r>
            <a:r>
              <a:rPr lang="en-US" i="1" dirty="0">
                <a:solidFill>
                  <a:srgbClr val="002060"/>
                </a:solidFill>
              </a:rPr>
              <a:t>ax</a:t>
            </a:r>
            <a:r>
              <a:rPr lang="en-US" baseline="30000" dirty="0">
                <a:solidFill>
                  <a:srgbClr val="002060"/>
                </a:solidFill>
              </a:rPr>
              <a:t>2</a:t>
            </a:r>
            <a:r>
              <a:rPr lang="en-US" dirty="0">
                <a:solidFill>
                  <a:srgbClr val="002060"/>
                </a:solidFill>
              </a:rPr>
              <a:t> + </a:t>
            </a:r>
            <a:r>
              <a:rPr lang="en-US" i="1" dirty="0">
                <a:solidFill>
                  <a:srgbClr val="002060"/>
                </a:solidFill>
              </a:rPr>
              <a:t>bx</a:t>
            </a:r>
            <a:r>
              <a:rPr lang="en-US" dirty="0">
                <a:solidFill>
                  <a:srgbClr val="002060"/>
                </a:solidFill>
              </a:rPr>
              <a:t> + </a:t>
            </a:r>
            <a:r>
              <a:rPr lang="en-US" i="1" dirty="0">
                <a:solidFill>
                  <a:srgbClr val="002060"/>
                </a:solidFill>
              </a:rPr>
              <a:t>c</a:t>
            </a:r>
            <a:r>
              <a:rPr lang="en-US" dirty="0">
                <a:solidFill>
                  <a:srgbClr val="002060"/>
                </a:solidFill>
              </a:rPr>
              <a:t> = 0, the value of </a:t>
            </a:r>
            <a:r>
              <a:rPr lang="en-US" i="1" dirty="0">
                <a:solidFill>
                  <a:srgbClr val="002060"/>
                </a:solidFill>
              </a:rPr>
              <a:t>x</a:t>
            </a:r>
            <a:r>
              <a:rPr lang="en-US" dirty="0">
                <a:solidFill>
                  <a:srgbClr val="002060"/>
                </a:solidFill>
              </a:rPr>
              <a:t> is given by: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296266" y="2338567"/>
            <a:ext cx="1582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002060"/>
                </a:solidFill>
              </a:rPr>
              <a:t>  x</a:t>
            </a:r>
            <a:r>
              <a:rPr lang="en-US" baseline="30000" dirty="0" smtClean="0">
                <a:solidFill>
                  <a:srgbClr val="002060"/>
                </a:solidFill>
              </a:rPr>
              <a:t>2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+ 3</a:t>
            </a:r>
            <a:r>
              <a:rPr lang="en-US" i="1" dirty="0">
                <a:solidFill>
                  <a:srgbClr val="002060"/>
                </a:solidFill>
              </a:rPr>
              <a:t>x</a:t>
            </a:r>
            <a:r>
              <a:rPr lang="en-US" dirty="0">
                <a:solidFill>
                  <a:srgbClr val="002060"/>
                </a:solidFill>
              </a:rPr>
              <a:t> – 4 = 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6841" y="6681967"/>
            <a:ext cx="369685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002060"/>
                </a:solidFill>
              </a:rPr>
              <a:t>Quadratic Formula</a:t>
            </a:r>
            <a:endParaRPr lang="en-US" b="1" i="1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48665" y="3024367"/>
            <a:ext cx="206717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Factoring: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(x – 1) (x + 4) = 0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X = 1, -4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86732" y="2338567"/>
            <a:ext cx="1463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002060"/>
                </a:solidFill>
              </a:rPr>
              <a:t>x</a:t>
            </a:r>
            <a:r>
              <a:rPr lang="en-US" baseline="30000" dirty="0">
                <a:solidFill>
                  <a:srgbClr val="002060"/>
                </a:solidFill>
              </a:rPr>
              <a:t>2</a:t>
            </a:r>
            <a:r>
              <a:rPr lang="en-US" dirty="0">
                <a:solidFill>
                  <a:srgbClr val="002060"/>
                </a:solidFill>
              </a:rPr>
              <a:t> + 3</a:t>
            </a:r>
            <a:r>
              <a:rPr lang="en-US" i="1" dirty="0">
                <a:solidFill>
                  <a:srgbClr val="002060"/>
                </a:solidFill>
              </a:rPr>
              <a:t>x</a:t>
            </a:r>
            <a:r>
              <a:rPr lang="en-US" dirty="0">
                <a:solidFill>
                  <a:srgbClr val="002060"/>
                </a:solidFill>
              </a:rPr>
              <a:t> – 4 = </a:t>
            </a:r>
            <a:r>
              <a:rPr lang="en-US" dirty="0" smtClean="0">
                <a:solidFill>
                  <a:srgbClr val="002060"/>
                </a:solidFill>
              </a:rPr>
              <a:t>y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64193" y="6106193"/>
            <a:ext cx="33879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X= (-3 + (3</a:t>
            </a:r>
            <a:r>
              <a:rPr lang="en-US" baseline="30000" dirty="0" smtClean="0">
                <a:solidFill>
                  <a:srgbClr val="002060"/>
                </a:solidFill>
              </a:rPr>
              <a:t>2</a:t>
            </a:r>
            <a:r>
              <a:rPr lang="en-US" dirty="0" smtClean="0">
                <a:solidFill>
                  <a:srgbClr val="002060"/>
                </a:solidFill>
              </a:rPr>
              <a:t> – 4*1*-4)</a:t>
            </a:r>
            <a:r>
              <a:rPr lang="en-US" baseline="30000" dirty="0" smtClean="0">
                <a:solidFill>
                  <a:srgbClr val="002060"/>
                </a:solidFill>
              </a:rPr>
              <a:t>.5</a:t>
            </a:r>
            <a:r>
              <a:rPr lang="en-US" dirty="0" smtClean="0">
                <a:solidFill>
                  <a:srgbClr val="002060"/>
                </a:solidFill>
              </a:rPr>
              <a:t>)/2 = 1</a:t>
            </a:r>
          </a:p>
          <a:p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X</a:t>
            </a:r>
            <a:r>
              <a:rPr lang="en-US" dirty="0">
                <a:solidFill>
                  <a:srgbClr val="002060"/>
                </a:solidFill>
              </a:rPr>
              <a:t>= (-3 </a:t>
            </a:r>
            <a:r>
              <a:rPr lang="en-US" dirty="0" smtClean="0">
                <a:solidFill>
                  <a:srgbClr val="002060"/>
                </a:solidFill>
              </a:rPr>
              <a:t>- </a:t>
            </a:r>
            <a:r>
              <a:rPr lang="en-US" dirty="0">
                <a:solidFill>
                  <a:srgbClr val="002060"/>
                </a:solidFill>
              </a:rPr>
              <a:t>(3</a:t>
            </a:r>
            <a:r>
              <a:rPr lang="en-US" baseline="30000" dirty="0">
                <a:solidFill>
                  <a:srgbClr val="002060"/>
                </a:solidFill>
              </a:rPr>
              <a:t>2</a:t>
            </a:r>
            <a:r>
              <a:rPr lang="en-US" dirty="0">
                <a:solidFill>
                  <a:srgbClr val="002060"/>
                </a:solidFill>
              </a:rPr>
              <a:t> – 4*1*-4)</a:t>
            </a:r>
            <a:r>
              <a:rPr lang="en-US" baseline="30000" dirty="0">
                <a:solidFill>
                  <a:srgbClr val="002060"/>
                </a:solidFill>
              </a:rPr>
              <a:t>.5</a:t>
            </a:r>
            <a:r>
              <a:rPr lang="en-US" dirty="0">
                <a:solidFill>
                  <a:srgbClr val="002060"/>
                </a:solidFill>
              </a:rPr>
              <a:t>)/</a:t>
            </a:r>
            <a:r>
              <a:rPr lang="en-US" dirty="0" smtClean="0">
                <a:solidFill>
                  <a:srgbClr val="002060"/>
                </a:solidFill>
              </a:rPr>
              <a:t>2 = -4</a:t>
            </a: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 smtClean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22" name="Picture 21" descr="page 34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202" y="5843767"/>
            <a:ext cx="23495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08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dirty="0"/>
              <a:t>Intermediate Algebra – Factoring Polynomials, Solve for 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51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943100" y="2682240"/>
            <a:ext cx="3238500" cy="575542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3100" dirty="0">
                <a:solidFill>
                  <a:srgbClr val="002060"/>
                </a:solidFill>
              </a:rPr>
              <a:t>x</a:t>
            </a:r>
            <a:r>
              <a:rPr lang="en-US" sz="3100" baseline="30000" dirty="0">
                <a:solidFill>
                  <a:srgbClr val="002060"/>
                </a:solidFill>
              </a:rPr>
              <a:t>2</a:t>
            </a:r>
            <a:r>
              <a:rPr lang="en-US" sz="3100" dirty="0">
                <a:solidFill>
                  <a:srgbClr val="002060"/>
                </a:solidFill>
              </a:rPr>
              <a:t> - 2x - 15  = 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78329" y="4135120"/>
            <a:ext cx="2964885" cy="579931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3100" dirty="0">
                <a:solidFill>
                  <a:srgbClr val="002060"/>
                </a:solidFill>
              </a:rPr>
              <a:t>(x - 5) (x + 3) = 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07870" y="5699760"/>
            <a:ext cx="2720340" cy="575542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3100" dirty="0">
                <a:solidFill>
                  <a:srgbClr val="002060"/>
                </a:solidFill>
              </a:rPr>
              <a:t>x = 5, -3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487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dirty="0"/>
              <a:t>Intermediate Algebra – Factoring Polynomials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52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90973" y="2403670"/>
            <a:ext cx="3566288" cy="2903644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2600" dirty="0">
                <a:solidFill>
                  <a:srgbClr val="002060"/>
                </a:solidFill>
              </a:rPr>
              <a:t>x</a:t>
            </a:r>
            <a:r>
              <a:rPr lang="en-US" sz="2600" baseline="30000" dirty="0">
                <a:solidFill>
                  <a:srgbClr val="002060"/>
                </a:solidFill>
              </a:rPr>
              <a:t>3</a:t>
            </a:r>
            <a:r>
              <a:rPr lang="en-US" sz="2600" dirty="0">
                <a:solidFill>
                  <a:srgbClr val="002060"/>
                </a:solidFill>
              </a:rPr>
              <a:t> + 3x</a:t>
            </a:r>
            <a:r>
              <a:rPr lang="en-US" sz="2600" baseline="30000" dirty="0">
                <a:solidFill>
                  <a:srgbClr val="002060"/>
                </a:solidFill>
              </a:rPr>
              <a:t>2</a:t>
            </a:r>
            <a:r>
              <a:rPr lang="en-US" sz="2600" dirty="0">
                <a:solidFill>
                  <a:srgbClr val="002060"/>
                </a:solidFill>
              </a:rPr>
              <a:t> + 2x + </a:t>
            </a:r>
            <a:r>
              <a:rPr lang="en-US" sz="2600" dirty="0" smtClean="0">
                <a:solidFill>
                  <a:srgbClr val="002060"/>
                </a:solidFill>
              </a:rPr>
              <a:t>6</a:t>
            </a:r>
          </a:p>
          <a:p>
            <a:endParaRPr lang="en-US" sz="2600" dirty="0" smtClean="0">
              <a:solidFill>
                <a:srgbClr val="002060"/>
              </a:solidFill>
            </a:endParaRPr>
          </a:p>
          <a:p>
            <a:r>
              <a:rPr lang="en-US" sz="2600" dirty="0" smtClean="0">
                <a:solidFill>
                  <a:srgbClr val="002060"/>
                </a:solidFill>
              </a:rPr>
              <a:t>(</a:t>
            </a:r>
            <a:r>
              <a:rPr lang="en-US" sz="2600" dirty="0">
                <a:solidFill>
                  <a:srgbClr val="002060"/>
                </a:solidFill>
              </a:rPr>
              <a:t>x</a:t>
            </a:r>
            <a:r>
              <a:rPr lang="en-US" sz="2600" baseline="30000" dirty="0">
                <a:solidFill>
                  <a:srgbClr val="002060"/>
                </a:solidFill>
              </a:rPr>
              <a:t>3</a:t>
            </a:r>
            <a:r>
              <a:rPr lang="en-US" sz="2600" dirty="0">
                <a:solidFill>
                  <a:srgbClr val="002060"/>
                </a:solidFill>
              </a:rPr>
              <a:t> + 3x</a:t>
            </a:r>
            <a:r>
              <a:rPr lang="en-US" sz="2600" baseline="30000" dirty="0">
                <a:solidFill>
                  <a:srgbClr val="002060"/>
                </a:solidFill>
              </a:rPr>
              <a:t>2</a:t>
            </a:r>
            <a:r>
              <a:rPr lang="en-US" sz="2600" dirty="0">
                <a:solidFill>
                  <a:srgbClr val="002060"/>
                </a:solidFill>
              </a:rPr>
              <a:t>) + (2x + 6) </a:t>
            </a:r>
          </a:p>
          <a:p>
            <a:endParaRPr lang="en-US" sz="2600" dirty="0" smtClean="0">
              <a:solidFill>
                <a:srgbClr val="002060"/>
              </a:solidFill>
            </a:endParaRPr>
          </a:p>
          <a:p>
            <a:r>
              <a:rPr lang="en-US" sz="2600" dirty="0">
                <a:solidFill>
                  <a:srgbClr val="002060"/>
                </a:solidFill>
              </a:rPr>
              <a:t>x</a:t>
            </a:r>
            <a:r>
              <a:rPr lang="en-US" sz="2600" baseline="30000" dirty="0">
                <a:solidFill>
                  <a:srgbClr val="002060"/>
                </a:solidFill>
              </a:rPr>
              <a:t>2</a:t>
            </a:r>
            <a:r>
              <a:rPr lang="en-US" sz="2600" dirty="0">
                <a:solidFill>
                  <a:srgbClr val="002060"/>
                </a:solidFill>
              </a:rPr>
              <a:t>(x + 3) + 2(x + 3) </a:t>
            </a:r>
          </a:p>
          <a:p>
            <a:endParaRPr lang="en-US" sz="2600" dirty="0" smtClean="0">
              <a:solidFill>
                <a:srgbClr val="002060"/>
              </a:solidFill>
            </a:endParaRPr>
          </a:p>
          <a:p>
            <a:r>
              <a:rPr lang="en-US" sz="2600" dirty="0">
                <a:solidFill>
                  <a:srgbClr val="002060"/>
                </a:solidFill>
              </a:rPr>
              <a:t>(x + 3) (x</a:t>
            </a:r>
            <a:r>
              <a:rPr lang="en-US" sz="2600" baseline="30000" dirty="0">
                <a:solidFill>
                  <a:srgbClr val="002060"/>
                </a:solidFill>
              </a:rPr>
              <a:t>2</a:t>
            </a:r>
            <a:r>
              <a:rPr lang="en-US" sz="2600" dirty="0">
                <a:solidFill>
                  <a:srgbClr val="002060"/>
                </a:solidFill>
              </a:rPr>
              <a:t> + 2)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2930" y="6593840"/>
            <a:ext cx="2655570" cy="575542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endParaRPr lang="en-US" sz="3100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76709" y="2416592"/>
            <a:ext cx="4184287" cy="3703862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2600" dirty="0">
                <a:solidFill>
                  <a:srgbClr val="002060"/>
                </a:solidFill>
              </a:rPr>
              <a:t>x</a:t>
            </a:r>
            <a:r>
              <a:rPr lang="en-US" sz="2600" baseline="30000" dirty="0">
                <a:solidFill>
                  <a:srgbClr val="002060"/>
                </a:solidFill>
              </a:rPr>
              <a:t>3</a:t>
            </a:r>
            <a:r>
              <a:rPr lang="en-US" sz="2600" dirty="0">
                <a:solidFill>
                  <a:srgbClr val="002060"/>
                </a:solidFill>
              </a:rPr>
              <a:t> + 3x</a:t>
            </a:r>
            <a:r>
              <a:rPr lang="en-US" sz="2600" baseline="30000" dirty="0">
                <a:solidFill>
                  <a:srgbClr val="002060"/>
                </a:solidFill>
              </a:rPr>
              <a:t>2</a:t>
            </a:r>
            <a:r>
              <a:rPr lang="en-US" sz="2600" dirty="0">
                <a:solidFill>
                  <a:srgbClr val="002060"/>
                </a:solidFill>
              </a:rPr>
              <a:t> + 2x + 6 / (x + 3</a:t>
            </a:r>
            <a:r>
              <a:rPr lang="en-US" sz="2600" dirty="0" smtClean="0">
                <a:solidFill>
                  <a:srgbClr val="002060"/>
                </a:solidFill>
              </a:rPr>
              <a:t>)</a:t>
            </a:r>
          </a:p>
          <a:p>
            <a:endParaRPr lang="en-US" sz="2600" dirty="0">
              <a:solidFill>
                <a:srgbClr val="002060"/>
              </a:solidFill>
            </a:endParaRPr>
          </a:p>
          <a:p>
            <a:r>
              <a:rPr lang="en-US" sz="2600" dirty="0">
                <a:solidFill>
                  <a:srgbClr val="002060"/>
                </a:solidFill>
              </a:rPr>
              <a:t>((x</a:t>
            </a:r>
            <a:r>
              <a:rPr lang="en-US" sz="2600" baseline="30000" dirty="0">
                <a:solidFill>
                  <a:srgbClr val="002060"/>
                </a:solidFill>
              </a:rPr>
              <a:t>3</a:t>
            </a:r>
            <a:r>
              <a:rPr lang="en-US" sz="2600" dirty="0">
                <a:solidFill>
                  <a:srgbClr val="002060"/>
                </a:solidFill>
              </a:rPr>
              <a:t> + 3x</a:t>
            </a:r>
            <a:r>
              <a:rPr lang="en-US" sz="2600" baseline="30000" dirty="0">
                <a:solidFill>
                  <a:srgbClr val="002060"/>
                </a:solidFill>
              </a:rPr>
              <a:t>2</a:t>
            </a:r>
            <a:r>
              <a:rPr lang="en-US" sz="2600" dirty="0">
                <a:solidFill>
                  <a:srgbClr val="002060"/>
                </a:solidFill>
              </a:rPr>
              <a:t>) + (2x + 6)) / (x+3</a:t>
            </a:r>
            <a:r>
              <a:rPr lang="en-US" sz="2600" dirty="0" smtClean="0">
                <a:solidFill>
                  <a:srgbClr val="002060"/>
                </a:solidFill>
              </a:rPr>
              <a:t>)</a:t>
            </a:r>
          </a:p>
          <a:p>
            <a:endParaRPr lang="en-US" sz="2600" dirty="0">
              <a:solidFill>
                <a:srgbClr val="002060"/>
              </a:solidFill>
            </a:endParaRPr>
          </a:p>
          <a:p>
            <a:r>
              <a:rPr lang="en-US" sz="2600" dirty="0">
                <a:solidFill>
                  <a:srgbClr val="002060"/>
                </a:solidFill>
              </a:rPr>
              <a:t>(x</a:t>
            </a:r>
            <a:r>
              <a:rPr lang="en-US" sz="2600" baseline="30000" dirty="0">
                <a:solidFill>
                  <a:srgbClr val="002060"/>
                </a:solidFill>
              </a:rPr>
              <a:t>2</a:t>
            </a:r>
            <a:r>
              <a:rPr lang="en-US" sz="2600" dirty="0">
                <a:solidFill>
                  <a:srgbClr val="002060"/>
                </a:solidFill>
              </a:rPr>
              <a:t>(x + 3) + 2(x + 3)) / (x+3) </a:t>
            </a:r>
          </a:p>
          <a:p>
            <a:endParaRPr lang="en-US" sz="2600" dirty="0" smtClean="0">
              <a:solidFill>
                <a:srgbClr val="002060"/>
              </a:solidFill>
            </a:endParaRPr>
          </a:p>
          <a:p>
            <a:r>
              <a:rPr lang="en-US" sz="2600" dirty="0">
                <a:solidFill>
                  <a:srgbClr val="002060"/>
                </a:solidFill>
              </a:rPr>
              <a:t>((x + 3) (x</a:t>
            </a:r>
            <a:r>
              <a:rPr lang="en-US" sz="2600" baseline="30000" dirty="0">
                <a:solidFill>
                  <a:srgbClr val="002060"/>
                </a:solidFill>
              </a:rPr>
              <a:t>2</a:t>
            </a:r>
            <a:r>
              <a:rPr lang="en-US" sz="2600" dirty="0">
                <a:solidFill>
                  <a:srgbClr val="002060"/>
                </a:solidFill>
              </a:rPr>
              <a:t> + 2)) / (x+3</a:t>
            </a:r>
            <a:r>
              <a:rPr lang="en-US" sz="2600" dirty="0" smtClean="0">
                <a:solidFill>
                  <a:srgbClr val="002060"/>
                </a:solidFill>
              </a:rPr>
              <a:t>)</a:t>
            </a:r>
          </a:p>
          <a:p>
            <a:endParaRPr lang="en-US" sz="2600" dirty="0">
              <a:solidFill>
                <a:srgbClr val="002060"/>
              </a:solidFill>
            </a:endParaRPr>
          </a:p>
          <a:p>
            <a:r>
              <a:rPr lang="en-US" sz="2600" dirty="0">
                <a:solidFill>
                  <a:srgbClr val="002060"/>
                </a:solidFill>
              </a:rPr>
              <a:t>x</a:t>
            </a:r>
            <a:r>
              <a:rPr lang="en-US" sz="2600" baseline="30000" dirty="0">
                <a:solidFill>
                  <a:srgbClr val="002060"/>
                </a:solidFill>
              </a:rPr>
              <a:t>2</a:t>
            </a:r>
            <a:r>
              <a:rPr lang="en-US" sz="2600" dirty="0">
                <a:solidFill>
                  <a:srgbClr val="002060"/>
                </a:solidFill>
              </a:rPr>
              <a:t> + </a:t>
            </a:r>
            <a:r>
              <a:rPr lang="en-US" sz="2600" dirty="0" smtClean="0">
                <a:solidFill>
                  <a:srgbClr val="002060"/>
                </a:solidFill>
              </a:rPr>
              <a:t>2</a:t>
            </a:r>
            <a:endParaRPr lang="en-US" sz="2600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50970" y="6400182"/>
            <a:ext cx="3044190" cy="579931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endParaRPr lang="en-US" sz="3100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48226" y="1887160"/>
            <a:ext cx="1327785" cy="410654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pPr algn="ctr"/>
            <a:r>
              <a:rPr lang="en-US" i="1" dirty="0" smtClean="0">
                <a:solidFill>
                  <a:srgbClr val="002060"/>
                </a:solidFill>
              </a:rPr>
              <a:t>Example 1</a:t>
            </a:r>
            <a:endParaRPr lang="en-US" i="1" dirty="0"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60596" y="1872892"/>
            <a:ext cx="1327785" cy="410654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pPr algn="ctr"/>
            <a:r>
              <a:rPr lang="en-US" i="1" dirty="0" smtClean="0">
                <a:solidFill>
                  <a:srgbClr val="002060"/>
                </a:solidFill>
              </a:rPr>
              <a:t>Example 2</a:t>
            </a:r>
            <a:endParaRPr lang="en-US" i="1" dirty="0">
              <a:solidFill>
                <a:srgbClr val="002060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77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14807" y="2395759"/>
            <a:ext cx="1943100" cy="3303753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2600" dirty="0">
                <a:solidFill>
                  <a:srgbClr val="002060"/>
                </a:solidFill>
              </a:rPr>
              <a:t>x</a:t>
            </a:r>
            <a:r>
              <a:rPr lang="en-US" sz="2600" baseline="30000" dirty="0">
                <a:solidFill>
                  <a:srgbClr val="002060"/>
                </a:solidFill>
              </a:rPr>
              <a:t>3</a:t>
            </a:r>
            <a:r>
              <a:rPr lang="en-US" sz="2600" dirty="0">
                <a:solidFill>
                  <a:srgbClr val="002060"/>
                </a:solidFill>
              </a:rPr>
              <a:t> * x</a:t>
            </a:r>
            <a:r>
              <a:rPr lang="en-US" sz="2600" baseline="30000" dirty="0">
                <a:solidFill>
                  <a:srgbClr val="002060"/>
                </a:solidFill>
              </a:rPr>
              <a:t>2</a:t>
            </a:r>
            <a:r>
              <a:rPr lang="en-US" sz="2600" dirty="0">
                <a:solidFill>
                  <a:srgbClr val="002060"/>
                </a:solidFill>
              </a:rPr>
              <a:t> = x</a:t>
            </a:r>
            <a:r>
              <a:rPr lang="en-US" sz="2600" baseline="30000" dirty="0">
                <a:solidFill>
                  <a:srgbClr val="002060"/>
                </a:solidFill>
              </a:rPr>
              <a:t>5</a:t>
            </a:r>
          </a:p>
          <a:p>
            <a:endParaRPr lang="en-US" sz="2600" dirty="0">
              <a:solidFill>
                <a:srgbClr val="002060"/>
              </a:solidFill>
            </a:endParaRPr>
          </a:p>
          <a:p>
            <a:r>
              <a:rPr lang="en-US" sz="2600" dirty="0">
                <a:solidFill>
                  <a:srgbClr val="002060"/>
                </a:solidFill>
              </a:rPr>
              <a:t>x</a:t>
            </a:r>
            <a:r>
              <a:rPr lang="en-US" sz="2600" baseline="30000" dirty="0">
                <a:solidFill>
                  <a:srgbClr val="002060"/>
                </a:solidFill>
              </a:rPr>
              <a:t>9</a:t>
            </a:r>
            <a:r>
              <a:rPr lang="en-US" sz="2600" dirty="0">
                <a:solidFill>
                  <a:srgbClr val="002060"/>
                </a:solidFill>
              </a:rPr>
              <a:t> / x</a:t>
            </a:r>
            <a:r>
              <a:rPr lang="en-US" sz="2600" baseline="30000" dirty="0">
                <a:solidFill>
                  <a:srgbClr val="002060"/>
                </a:solidFill>
              </a:rPr>
              <a:t>2 </a:t>
            </a:r>
            <a:r>
              <a:rPr lang="en-US" sz="2600" dirty="0">
                <a:solidFill>
                  <a:srgbClr val="002060"/>
                </a:solidFill>
              </a:rPr>
              <a:t>= x</a:t>
            </a:r>
            <a:r>
              <a:rPr lang="en-US" sz="2600" baseline="30000" dirty="0">
                <a:solidFill>
                  <a:srgbClr val="002060"/>
                </a:solidFill>
              </a:rPr>
              <a:t>7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</a:p>
          <a:p>
            <a:endParaRPr lang="en-US" sz="2600" dirty="0">
              <a:solidFill>
                <a:srgbClr val="002060"/>
              </a:solidFill>
            </a:endParaRPr>
          </a:p>
          <a:p>
            <a:r>
              <a:rPr lang="en-US" sz="2600" dirty="0">
                <a:solidFill>
                  <a:srgbClr val="002060"/>
                </a:solidFill>
              </a:rPr>
              <a:t>(x</a:t>
            </a:r>
            <a:r>
              <a:rPr lang="en-US" sz="2600" baseline="30000" dirty="0">
                <a:solidFill>
                  <a:srgbClr val="002060"/>
                </a:solidFill>
              </a:rPr>
              <a:t>2</a:t>
            </a:r>
            <a:r>
              <a:rPr lang="en-US" sz="2600" dirty="0">
                <a:solidFill>
                  <a:srgbClr val="002060"/>
                </a:solidFill>
              </a:rPr>
              <a:t>)</a:t>
            </a:r>
            <a:r>
              <a:rPr lang="en-US" sz="2600" baseline="30000" dirty="0">
                <a:solidFill>
                  <a:srgbClr val="002060"/>
                </a:solidFill>
              </a:rPr>
              <a:t>5</a:t>
            </a:r>
            <a:r>
              <a:rPr lang="en-US" sz="2600" dirty="0">
                <a:solidFill>
                  <a:srgbClr val="002060"/>
                </a:solidFill>
              </a:rPr>
              <a:t> = x</a:t>
            </a:r>
            <a:r>
              <a:rPr lang="en-US" sz="2600" baseline="30000" dirty="0">
                <a:solidFill>
                  <a:srgbClr val="002060"/>
                </a:solidFill>
              </a:rPr>
              <a:t>10</a:t>
            </a:r>
          </a:p>
          <a:p>
            <a:endParaRPr lang="en-US" sz="2600" dirty="0">
              <a:solidFill>
                <a:srgbClr val="002060"/>
              </a:solidFill>
            </a:endParaRPr>
          </a:p>
          <a:p>
            <a:r>
              <a:rPr lang="en-US" sz="2600" dirty="0">
                <a:solidFill>
                  <a:srgbClr val="002060"/>
                </a:solidFill>
              </a:rPr>
              <a:t>1/x</a:t>
            </a:r>
            <a:r>
              <a:rPr lang="en-US" sz="2600" baseline="30000" dirty="0">
                <a:solidFill>
                  <a:srgbClr val="002060"/>
                </a:solidFill>
              </a:rPr>
              <a:t>4</a:t>
            </a:r>
            <a:r>
              <a:rPr lang="en-US" sz="2600" dirty="0">
                <a:solidFill>
                  <a:srgbClr val="002060"/>
                </a:solidFill>
              </a:rPr>
              <a:t> = x</a:t>
            </a:r>
            <a:r>
              <a:rPr lang="en-US" sz="2600" baseline="30000" dirty="0">
                <a:solidFill>
                  <a:srgbClr val="002060"/>
                </a:solidFill>
              </a:rPr>
              <a:t>-4</a:t>
            </a:r>
          </a:p>
          <a:p>
            <a:endParaRPr lang="en-US" sz="2600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97783" y="2402921"/>
            <a:ext cx="2266950" cy="2903644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2600" dirty="0">
                <a:solidFill>
                  <a:srgbClr val="002060"/>
                </a:solidFill>
              </a:rPr>
              <a:t>x</a:t>
            </a:r>
            <a:r>
              <a:rPr lang="en-US" sz="2600" baseline="30000" dirty="0">
                <a:solidFill>
                  <a:srgbClr val="002060"/>
                </a:solidFill>
              </a:rPr>
              <a:t>2</a:t>
            </a:r>
            <a:r>
              <a:rPr lang="en-US" sz="2600" dirty="0">
                <a:solidFill>
                  <a:srgbClr val="002060"/>
                </a:solidFill>
              </a:rPr>
              <a:t> * x</a:t>
            </a:r>
            <a:r>
              <a:rPr lang="en-US" sz="2600" baseline="30000" dirty="0">
                <a:solidFill>
                  <a:srgbClr val="002060"/>
                </a:solidFill>
              </a:rPr>
              <a:t>.5</a:t>
            </a:r>
            <a:r>
              <a:rPr lang="en-US" sz="2600" dirty="0">
                <a:solidFill>
                  <a:srgbClr val="002060"/>
                </a:solidFill>
              </a:rPr>
              <a:t> = ? </a:t>
            </a:r>
          </a:p>
          <a:p>
            <a:endParaRPr lang="en-US" sz="2600" dirty="0">
              <a:solidFill>
                <a:srgbClr val="002060"/>
              </a:solidFill>
            </a:endParaRPr>
          </a:p>
          <a:p>
            <a:r>
              <a:rPr lang="en-US" sz="2600" dirty="0">
                <a:solidFill>
                  <a:srgbClr val="002060"/>
                </a:solidFill>
              </a:rPr>
              <a:t>x</a:t>
            </a:r>
            <a:r>
              <a:rPr lang="en-US" sz="2600" baseline="30000" dirty="0">
                <a:solidFill>
                  <a:srgbClr val="002060"/>
                </a:solidFill>
              </a:rPr>
              <a:t>4</a:t>
            </a:r>
            <a:r>
              <a:rPr lang="en-US" sz="2600" dirty="0">
                <a:solidFill>
                  <a:srgbClr val="002060"/>
                </a:solidFill>
              </a:rPr>
              <a:t> / x</a:t>
            </a:r>
            <a:r>
              <a:rPr lang="en-US" sz="2600" baseline="30000" dirty="0">
                <a:solidFill>
                  <a:srgbClr val="002060"/>
                </a:solidFill>
              </a:rPr>
              <a:t>8</a:t>
            </a:r>
            <a:r>
              <a:rPr lang="en-US" sz="2600" dirty="0">
                <a:solidFill>
                  <a:srgbClr val="002060"/>
                </a:solidFill>
              </a:rPr>
              <a:t> = ?</a:t>
            </a:r>
          </a:p>
          <a:p>
            <a:endParaRPr lang="en-US" sz="2600" dirty="0">
              <a:solidFill>
                <a:srgbClr val="002060"/>
              </a:solidFill>
            </a:endParaRPr>
          </a:p>
          <a:p>
            <a:r>
              <a:rPr lang="en-US" sz="2600" dirty="0">
                <a:solidFill>
                  <a:srgbClr val="002060"/>
                </a:solidFill>
              </a:rPr>
              <a:t>(x</a:t>
            </a:r>
            <a:r>
              <a:rPr lang="en-US" sz="2600" baseline="30000" dirty="0">
                <a:solidFill>
                  <a:srgbClr val="002060"/>
                </a:solidFill>
              </a:rPr>
              <a:t>.5</a:t>
            </a:r>
            <a:r>
              <a:rPr lang="en-US" sz="2600" dirty="0">
                <a:solidFill>
                  <a:srgbClr val="002060"/>
                </a:solidFill>
              </a:rPr>
              <a:t>)</a:t>
            </a:r>
            <a:r>
              <a:rPr lang="en-US" sz="2600" baseline="30000" dirty="0">
                <a:solidFill>
                  <a:srgbClr val="002060"/>
                </a:solidFill>
              </a:rPr>
              <a:t>2</a:t>
            </a:r>
            <a:r>
              <a:rPr lang="en-US" sz="2600" dirty="0">
                <a:solidFill>
                  <a:srgbClr val="002060"/>
                </a:solidFill>
              </a:rPr>
              <a:t> = ?</a:t>
            </a:r>
          </a:p>
          <a:p>
            <a:endParaRPr lang="en-US" sz="2600" dirty="0">
              <a:solidFill>
                <a:srgbClr val="002060"/>
              </a:solidFill>
            </a:endParaRPr>
          </a:p>
          <a:p>
            <a:r>
              <a:rPr lang="en-US" sz="2600" dirty="0">
                <a:solidFill>
                  <a:srgbClr val="002060"/>
                </a:solidFill>
              </a:rPr>
              <a:t>1/x</a:t>
            </a:r>
            <a:r>
              <a:rPr lang="en-US" sz="2600" baseline="30000" dirty="0">
                <a:solidFill>
                  <a:srgbClr val="002060"/>
                </a:solidFill>
              </a:rPr>
              <a:t>-z </a:t>
            </a:r>
            <a:r>
              <a:rPr lang="en-US" sz="2600" dirty="0">
                <a:solidFill>
                  <a:srgbClr val="002060"/>
                </a:solidFill>
              </a:rPr>
              <a:t>= 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22545" y="2416429"/>
            <a:ext cx="2266950" cy="2903644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2600" dirty="0">
                <a:solidFill>
                  <a:srgbClr val="002060"/>
                </a:solidFill>
              </a:rPr>
              <a:t>x</a:t>
            </a:r>
            <a:r>
              <a:rPr lang="en-US" sz="2600" baseline="30000" dirty="0">
                <a:solidFill>
                  <a:srgbClr val="002060"/>
                </a:solidFill>
              </a:rPr>
              <a:t>2</a:t>
            </a:r>
            <a:r>
              <a:rPr lang="en-US" sz="2600" dirty="0">
                <a:solidFill>
                  <a:srgbClr val="002060"/>
                </a:solidFill>
              </a:rPr>
              <a:t> * x</a:t>
            </a:r>
            <a:r>
              <a:rPr lang="en-US" sz="2600" baseline="30000" dirty="0">
                <a:solidFill>
                  <a:srgbClr val="002060"/>
                </a:solidFill>
              </a:rPr>
              <a:t>.5</a:t>
            </a:r>
            <a:r>
              <a:rPr lang="en-US" sz="2600" dirty="0">
                <a:solidFill>
                  <a:srgbClr val="002060"/>
                </a:solidFill>
              </a:rPr>
              <a:t> = x</a:t>
            </a:r>
            <a:r>
              <a:rPr lang="en-US" sz="2600" baseline="30000" dirty="0">
                <a:solidFill>
                  <a:srgbClr val="002060"/>
                </a:solidFill>
              </a:rPr>
              <a:t>2.5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</a:p>
          <a:p>
            <a:endParaRPr lang="en-US" sz="2600" dirty="0">
              <a:solidFill>
                <a:srgbClr val="002060"/>
              </a:solidFill>
            </a:endParaRPr>
          </a:p>
          <a:p>
            <a:r>
              <a:rPr lang="en-US" sz="2600" dirty="0">
                <a:solidFill>
                  <a:srgbClr val="002060"/>
                </a:solidFill>
              </a:rPr>
              <a:t>x</a:t>
            </a:r>
            <a:r>
              <a:rPr lang="en-US" sz="2600" baseline="30000" dirty="0">
                <a:solidFill>
                  <a:srgbClr val="002060"/>
                </a:solidFill>
              </a:rPr>
              <a:t>4</a:t>
            </a:r>
            <a:r>
              <a:rPr lang="en-US" sz="2600" dirty="0">
                <a:solidFill>
                  <a:srgbClr val="002060"/>
                </a:solidFill>
              </a:rPr>
              <a:t> / x</a:t>
            </a:r>
            <a:r>
              <a:rPr lang="en-US" sz="2600" baseline="30000" dirty="0">
                <a:solidFill>
                  <a:srgbClr val="002060"/>
                </a:solidFill>
              </a:rPr>
              <a:t>8</a:t>
            </a:r>
            <a:r>
              <a:rPr lang="en-US" sz="2600" dirty="0">
                <a:solidFill>
                  <a:srgbClr val="002060"/>
                </a:solidFill>
              </a:rPr>
              <a:t> = x</a:t>
            </a:r>
            <a:r>
              <a:rPr lang="en-US" sz="2600" baseline="30000" dirty="0">
                <a:solidFill>
                  <a:srgbClr val="002060"/>
                </a:solidFill>
              </a:rPr>
              <a:t>-4</a:t>
            </a:r>
          </a:p>
          <a:p>
            <a:endParaRPr lang="en-US" sz="2600" dirty="0">
              <a:solidFill>
                <a:srgbClr val="002060"/>
              </a:solidFill>
            </a:endParaRPr>
          </a:p>
          <a:p>
            <a:r>
              <a:rPr lang="en-US" sz="2600" dirty="0">
                <a:solidFill>
                  <a:srgbClr val="002060"/>
                </a:solidFill>
              </a:rPr>
              <a:t>(x</a:t>
            </a:r>
            <a:r>
              <a:rPr lang="en-US" sz="2600" baseline="30000" dirty="0">
                <a:solidFill>
                  <a:srgbClr val="002060"/>
                </a:solidFill>
              </a:rPr>
              <a:t>.5</a:t>
            </a:r>
            <a:r>
              <a:rPr lang="en-US" sz="2600" dirty="0">
                <a:solidFill>
                  <a:srgbClr val="002060"/>
                </a:solidFill>
              </a:rPr>
              <a:t>)</a:t>
            </a:r>
            <a:r>
              <a:rPr lang="en-US" sz="2600" baseline="30000" dirty="0">
                <a:solidFill>
                  <a:srgbClr val="002060"/>
                </a:solidFill>
              </a:rPr>
              <a:t>2</a:t>
            </a:r>
            <a:r>
              <a:rPr lang="en-US" sz="2600" dirty="0">
                <a:solidFill>
                  <a:srgbClr val="002060"/>
                </a:solidFill>
              </a:rPr>
              <a:t> = x</a:t>
            </a:r>
          </a:p>
          <a:p>
            <a:endParaRPr lang="en-US" sz="2600" dirty="0">
              <a:solidFill>
                <a:srgbClr val="002060"/>
              </a:solidFill>
            </a:endParaRPr>
          </a:p>
          <a:p>
            <a:r>
              <a:rPr lang="en-US" sz="2600" dirty="0">
                <a:solidFill>
                  <a:srgbClr val="002060"/>
                </a:solidFill>
              </a:rPr>
              <a:t>1/x</a:t>
            </a:r>
            <a:r>
              <a:rPr lang="en-US" sz="2600" baseline="30000" dirty="0">
                <a:solidFill>
                  <a:srgbClr val="002060"/>
                </a:solidFill>
              </a:rPr>
              <a:t>-z </a:t>
            </a:r>
            <a:r>
              <a:rPr lang="en-US" sz="2600" dirty="0">
                <a:solidFill>
                  <a:srgbClr val="002060"/>
                </a:solidFill>
              </a:rPr>
              <a:t>= x</a:t>
            </a:r>
            <a:r>
              <a:rPr lang="en-US" sz="2600" baseline="30000" dirty="0">
                <a:solidFill>
                  <a:srgbClr val="002060"/>
                </a:solidFill>
              </a:rPr>
              <a:t>z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Intermediate Algebra – </a:t>
            </a:r>
            <a:r>
              <a:rPr lang="en-US" dirty="0" smtClean="0"/>
              <a:t>Exponents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53</a:t>
            </a:fld>
            <a:endParaRPr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59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dirty="0"/>
              <a:t>Intermediate Algebra – Imaginary Numbers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54</a:t>
            </a:fld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pic>
        <p:nvPicPr>
          <p:cNvPr id="8" name="Picture 7" descr="page 38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35" y="1981785"/>
            <a:ext cx="7137400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54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dirty="0"/>
              <a:t>Coordinate Geometry </a:t>
            </a:r>
            <a:r>
              <a:rPr lang="en-US" dirty="0" smtClean="0"/>
              <a:t>– Coordinates Equation </a:t>
            </a:r>
            <a:r>
              <a:rPr lang="en-US" dirty="0"/>
              <a:t>of a Line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55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88620" y="1978940"/>
            <a:ext cx="7059930" cy="2565089"/>
          </a:xfrm>
          <a:prstGeom prst="rect">
            <a:avLst/>
          </a:prstGeom>
        </p:spPr>
        <p:txBody>
          <a:bodyPr wrap="square" lIns="101882" tIns="50941" rIns="101882" bIns="50941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y </a:t>
            </a:r>
            <a:r>
              <a:rPr lang="en-US" dirty="0">
                <a:solidFill>
                  <a:srgbClr val="002060"/>
                </a:solidFill>
              </a:rPr>
              <a:t>= mx + b, equation of a linear (straight) line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m = slope of the line = change in Y / change in X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b = y intercept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If m is negative, the line is going down and if positive the line is going up (left to right).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8159" y="5263127"/>
            <a:ext cx="7254241" cy="410654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What is the equation for the line between points,  (1, -2) &amp;  (6, 8)?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7240" y="5944092"/>
            <a:ext cx="6645302" cy="2257313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m = </a:t>
            </a:r>
            <a:r>
              <a:rPr lang="en-US" dirty="0" smtClean="0">
                <a:solidFill>
                  <a:srgbClr val="002060"/>
                </a:solidFill>
              </a:rPr>
              <a:t>change in y values / change in x values = (y</a:t>
            </a:r>
            <a:r>
              <a:rPr lang="en-US" baseline="-25000" dirty="0" smtClean="0">
                <a:solidFill>
                  <a:srgbClr val="002060"/>
                </a:solidFill>
              </a:rPr>
              <a:t>1</a:t>
            </a:r>
            <a:r>
              <a:rPr lang="en-US" dirty="0" smtClean="0">
                <a:solidFill>
                  <a:srgbClr val="002060"/>
                </a:solidFill>
              </a:rPr>
              <a:t> – y</a:t>
            </a:r>
            <a:r>
              <a:rPr lang="en-US" baseline="-25000" dirty="0" smtClean="0">
                <a:solidFill>
                  <a:srgbClr val="002060"/>
                </a:solidFill>
              </a:rPr>
              <a:t>2</a:t>
            </a:r>
            <a:r>
              <a:rPr lang="en-US" dirty="0" smtClean="0">
                <a:solidFill>
                  <a:srgbClr val="002060"/>
                </a:solidFill>
              </a:rPr>
              <a:t>) / (x</a:t>
            </a:r>
            <a:r>
              <a:rPr lang="en-US" baseline="-25000" dirty="0" smtClean="0">
                <a:solidFill>
                  <a:srgbClr val="002060"/>
                </a:solidFill>
              </a:rPr>
              <a:t>1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– </a:t>
            </a:r>
            <a:r>
              <a:rPr lang="en-US" dirty="0" smtClean="0">
                <a:solidFill>
                  <a:srgbClr val="002060"/>
                </a:solidFill>
              </a:rPr>
              <a:t>x</a:t>
            </a:r>
            <a:r>
              <a:rPr lang="en-US" baseline="-25000" dirty="0" smtClean="0">
                <a:solidFill>
                  <a:srgbClr val="002060"/>
                </a:solidFill>
              </a:rPr>
              <a:t>2</a:t>
            </a:r>
            <a:r>
              <a:rPr lang="en-US" dirty="0">
                <a:solidFill>
                  <a:srgbClr val="002060"/>
                </a:solidFill>
              </a:rPr>
              <a:t>) </a:t>
            </a:r>
          </a:p>
          <a:p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m = [8- </a:t>
            </a:r>
            <a:r>
              <a:rPr lang="en-US" dirty="0">
                <a:solidFill>
                  <a:srgbClr val="002060"/>
                </a:solidFill>
              </a:rPr>
              <a:t>(</a:t>
            </a:r>
            <a:r>
              <a:rPr lang="en-US" dirty="0" smtClean="0">
                <a:solidFill>
                  <a:srgbClr val="002060"/>
                </a:solidFill>
              </a:rPr>
              <a:t>-2)] / (6 - </a:t>
            </a:r>
            <a:r>
              <a:rPr lang="en-US" dirty="0">
                <a:solidFill>
                  <a:srgbClr val="002060"/>
                </a:solidFill>
              </a:rPr>
              <a:t>1</a:t>
            </a:r>
            <a:r>
              <a:rPr lang="en-US" dirty="0" smtClean="0">
                <a:solidFill>
                  <a:srgbClr val="002060"/>
                </a:solidFill>
              </a:rPr>
              <a:t>) =  10/5 = 2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b = y – mx; b = 8 – (2) × (6) = 8 – 12 = -4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y = 2x -4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088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dirty="0">
                <a:solidFill>
                  <a:srgbClr val="002060"/>
                </a:solidFill>
              </a:rPr>
              <a:t>Coordinate Geometry – Coordinates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56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72508" y="2218076"/>
            <a:ext cx="6910441" cy="1764871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2700" dirty="0">
                <a:solidFill>
                  <a:srgbClr val="002060"/>
                </a:solidFill>
              </a:rPr>
              <a:t>What is the distance between </a:t>
            </a:r>
            <a:r>
              <a:rPr lang="en-US" sz="2700" dirty="0" smtClean="0">
                <a:solidFill>
                  <a:srgbClr val="002060"/>
                </a:solidFill>
              </a:rPr>
              <a:t>these points</a:t>
            </a:r>
          </a:p>
          <a:p>
            <a:r>
              <a:rPr lang="en-US" sz="2700" dirty="0" smtClean="0">
                <a:solidFill>
                  <a:srgbClr val="002060"/>
                </a:solidFill>
              </a:rPr>
              <a:t>(</a:t>
            </a:r>
            <a:r>
              <a:rPr lang="en-US" sz="2700" dirty="0">
                <a:solidFill>
                  <a:srgbClr val="002060"/>
                </a:solidFill>
              </a:rPr>
              <a:t>-1, 2) </a:t>
            </a:r>
            <a:r>
              <a:rPr lang="en-US" sz="2700" dirty="0" smtClean="0">
                <a:solidFill>
                  <a:srgbClr val="002060"/>
                </a:solidFill>
              </a:rPr>
              <a:t>and </a:t>
            </a:r>
            <a:r>
              <a:rPr lang="en-US" sz="2700" dirty="0">
                <a:solidFill>
                  <a:srgbClr val="002060"/>
                </a:solidFill>
              </a:rPr>
              <a:t>(6, 8)?</a:t>
            </a:r>
          </a:p>
          <a:p>
            <a:endParaRPr lang="en-US" sz="2700" dirty="0">
              <a:solidFill>
                <a:srgbClr val="002060"/>
              </a:solidFill>
            </a:endParaRPr>
          </a:p>
          <a:p>
            <a:endParaRPr lang="en-US" sz="2700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20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dirty="0">
                <a:solidFill>
                  <a:srgbClr val="002060"/>
                </a:solidFill>
              </a:rPr>
              <a:t>Coordinate Geometry – Coordinates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57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63811" y="2070403"/>
            <a:ext cx="5570220" cy="1760483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2700" dirty="0">
                <a:solidFill>
                  <a:srgbClr val="002060"/>
                </a:solidFill>
              </a:rPr>
              <a:t>What is the distance between these (-1, 2) </a:t>
            </a:r>
            <a:r>
              <a:rPr lang="en-US" sz="2700" dirty="0" smtClean="0">
                <a:solidFill>
                  <a:srgbClr val="002060"/>
                </a:solidFill>
              </a:rPr>
              <a:t>and </a:t>
            </a:r>
            <a:r>
              <a:rPr lang="en-US" sz="2700" dirty="0">
                <a:solidFill>
                  <a:srgbClr val="002060"/>
                </a:solidFill>
              </a:rPr>
              <a:t>(6, 8)?</a:t>
            </a:r>
          </a:p>
          <a:p>
            <a:endParaRPr lang="en-US" sz="2700" dirty="0">
              <a:solidFill>
                <a:srgbClr val="002060"/>
              </a:solidFill>
            </a:endParaRPr>
          </a:p>
          <a:p>
            <a:endParaRPr lang="en-US" sz="2700" dirty="0">
              <a:solidFill>
                <a:srgbClr val="002060"/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30003" y="52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-1, 2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620703" y="3644263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6, 8</a:t>
            </a:r>
            <a:endParaRPr lang="en-US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2735003" y="3828929"/>
            <a:ext cx="0" cy="14989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058603" y="5327866"/>
            <a:ext cx="1676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1058603" y="3828929"/>
            <a:ext cx="1676400" cy="14989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ight Brace 27"/>
          <p:cNvSpPr/>
          <p:nvPr/>
        </p:nvSpPr>
        <p:spPr>
          <a:xfrm rot="5400000">
            <a:off x="1668203" y="4990800"/>
            <a:ext cx="457200" cy="1676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1401503" y="6133800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30" name="Right Brace 29"/>
          <p:cNvSpPr/>
          <p:nvPr/>
        </p:nvSpPr>
        <p:spPr>
          <a:xfrm>
            <a:off x="3344603" y="3828929"/>
            <a:ext cx="457200" cy="149893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458903" y="4393731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592003" y="4305000"/>
            <a:ext cx="49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2735003" y="4381200"/>
            <a:ext cx="49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820603" y="4990800"/>
            <a:ext cx="49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pic>
        <p:nvPicPr>
          <p:cNvPr id="35" name="Picture 34" descr="page 4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203" y="3619200"/>
            <a:ext cx="2247900" cy="214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420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  <p:bldP spid="30" grpId="0" animBg="1"/>
      <p:bldP spid="31" grpId="0"/>
      <p:bldP spid="32" grpId="0"/>
      <p:bldP spid="33" grpId="0"/>
      <p:bldP spid="3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002060"/>
                </a:solidFill>
              </a:rPr>
              <a:t>Plane Geometry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87366" indent="-387366">
              <a:spcBef>
                <a:spcPts val="891"/>
              </a:spcBef>
              <a:buFont typeface="Arial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Lines and Angles</a:t>
            </a:r>
          </a:p>
          <a:p>
            <a:pPr marL="387366" indent="-387366">
              <a:spcBef>
                <a:spcPts val="891"/>
              </a:spcBef>
              <a:buFont typeface="Arial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Triangles</a:t>
            </a:r>
          </a:p>
          <a:p>
            <a:pPr marL="387366" indent="-387366">
              <a:spcBef>
                <a:spcPts val="891"/>
              </a:spcBef>
              <a:buFont typeface="Arial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Circles</a:t>
            </a:r>
          </a:p>
          <a:p>
            <a:pPr marL="387366" indent="-387366">
              <a:spcBef>
                <a:spcPts val="891"/>
              </a:spcBef>
              <a:buFont typeface="Arial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Squares </a:t>
            </a:r>
            <a:r>
              <a:rPr lang="en-US" sz="3200" dirty="0" smtClean="0">
                <a:solidFill>
                  <a:srgbClr val="002060"/>
                </a:solidFill>
              </a:rPr>
              <a:t>and </a:t>
            </a:r>
            <a:r>
              <a:rPr lang="en-US" sz="3200" dirty="0">
                <a:solidFill>
                  <a:srgbClr val="002060"/>
                </a:solidFill>
              </a:rPr>
              <a:t>Rectangles</a:t>
            </a:r>
          </a:p>
          <a:p>
            <a:pPr marL="387366" indent="-387366">
              <a:spcBef>
                <a:spcPts val="891"/>
              </a:spcBef>
              <a:buFont typeface="Arial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Multiple </a:t>
            </a:r>
            <a:r>
              <a:rPr lang="en-US" sz="3200" dirty="0" smtClean="0">
                <a:solidFill>
                  <a:srgbClr val="002060"/>
                </a:solidFill>
              </a:rPr>
              <a:t>Figures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58</a:t>
            </a:fld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4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18860"/>
            <a:ext cx="6995160" cy="1104748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002060"/>
                </a:solidFill>
              </a:rPr>
              <a:t>Plane Geometry: Lines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59</a:t>
            </a:fld>
            <a:endParaRPr lang="en-US" dirty="0"/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gray">
          <a:xfrm>
            <a:off x="472508" y="1125929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499208" y="2497468"/>
            <a:ext cx="4648200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2870808" y="1735468"/>
            <a:ext cx="838200" cy="762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13408" y="2268868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a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457851" y="1430668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c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524651" y="2638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b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191651" y="226886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d</a:t>
            </a:r>
            <a:endParaRPr lang="en-US" b="1" dirty="0">
              <a:solidFill>
                <a:srgbClr val="002060"/>
              </a:solidFill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4238000" y="1735468"/>
            <a:ext cx="30480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4238000" y="1964068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587043" y="1659268"/>
            <a:ext cx="762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a</a:t>
            </a:r>
            <a:r>
              <a:rPr lang="en-US" b="1" dirty="0" smtClean="0">
                <a:solidFill>
                  <a:srgbClr val="002060"/>
                </a:solidFill>
              </a:rPr>
              <a:t>bc + </a:t>
            </a:r>
            <a:endParaRPr lang="en-US" b="1" dirty="0">
              <a:solidFill>
                <a:srgbClr val="002060"/>
              </a:solidFill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 flipV="1">
            <a:off x="5304800" y="1735468"/>
            <a:ext cx="251901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5304800" y="1964068"/>
            <a:ext cx="2519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5577643" y="1659268"/>
            <a:ext cx="2519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c</a:t>
            </a:r>
            <a:r>
              <a:rPr lang="en-US" b="1" dirty="0" smtClean="0">
                <a:solidFill>
                  <a:srgbClr val="002060"/>
                </a:solidFill>
              </a:rPr>
              <a:t>bd = 180</a:t>
            </a:r>
            <a:r>
              <a:rPr lang="en-US" b="1" baseline="30000" dirty="0" smtClean="0">
                <a:solidFill>
                  <a:srgbClr val="002060"/>
                </a:solidFill>
              </a:rPr>
              <a:t>0</a:t>
            </a:r>
            <a:endParaRPr lang="en-US" b="1" baseline="30000" dirty="0">
              <a:solidFill>
                <a:srgbClr val="002060"/>
              </a:solidFill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>
            <a:off x="5540164" y="3488068"/>
            <a:ext cx="1335704" cy="1512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5047915" y="3869068"/>
            <a:ext cx="2056553" cy="674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508207" y="3245797"/>
            <a:ext cx="536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a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929725" y="4536640"/>
            <a:ext cx="536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d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843911" y="4905972"/>
            <a:ext cx="536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c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767711" y="3608202"/>
            <a:ext cx="536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b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252579" y="5272934"/>
            <a:ext cx="33666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Opposite (vertical) angles are congruent (equal)</a:t>
            </a:r>
          </a:p>
          <a:p>
            <a:pPr algn="ctr"/>
            <a:endParaRPr lang="en-US" b="1" dirty="0" smtClean="0">
              <a:solidFill>
                <a:srgbClr val="002060"/>
              </a:solidFill>
            </a:endParaRP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All angles combined = 360</a:t>
            </a:r>
            <a:r>
              <a:rPr lang="en-US" b="1" baseline="30000" dirty="0" smtClean="0">
                <a:solidFill>
                  <a:srgbClr val="002060"/>
                </a:solidFill>
              </a:rPr>
              <a:t>0</a:t>
            </a:r>
            <a:endParaRPr lang="en-US" b="1" baseline="30000" dirty="0">
              <a:solidFill>
                <a:srgbClr val="00206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>
            <a:off x="432408" y="3977534"/>
            <a:ext cx="2857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432408" y="4905972"/>
            <a:ext cx="2857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813408" y="3608202"/>
            <a:ext cx="1676400" cy="16647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584808" y="5545468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Transversal line thru two parallel lines creates equal opposite angles. 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05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18860"/>
            <a:ext cx="6995160" cy="1104748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002060"/>
                </a:solidFill>
              </a:rPr>
              <a:t>Plane Geometry: Triangles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60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1125929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pic>
        <p:nvPicPr>
          <p:cNvPr id="8" name="Picture 7" descr="page 44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6" y="1556476"/>
            <a:ext cx="7670800" cy="444557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142814" y="4192284"/>
            <a:ext cx="3218079" cy="19481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37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Plane </a:t>
            </a:r>
            <a:r>
              <a:rPr lang="en-US" dirty="0" smtClean="0"/>
              <a:t>Geometry</a:t>
            </a:r>
            <a:endParaRPr lang="en-US" dirty="0"/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1941" y="1969967"/>
            <a:ext cx="731045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500" dirty="0" smtClean="0">
              <a:solidFill>
                <a:srgbClr val="002060"/>
              </a:solidFill>
            </a:endParaRPr>
          </a:p>
          <a:p>
            <a:r>
              <a:rPr lang="en-US" sz="1500" dirty="0" smtClean="0">
                <a:solidFill>
                  <a:srgbClr val="002060"/>
                </a:solidFill>
              </a:rPr>
              <a:t>Area of a triangle = ½ (base * height)                  The sum of the three angles = 180</a:t>
            </a:r>
            <a:r>
              <a:rPr lang="en-US" sz="1500" baseline="30000" dirty="0" smtClean="0">
                <a:solidFill>
                  <a:srgbClr val="002060"/>
                </a:solidFill>
              </a:rPr>
              <a:t>0</a:t>
            </a:r>
          </a:p>
          <a:p>
            <a:endParaRPr lang="en-US" sz="1500" dirty="0">
              <a:solidFill>
                <a:srgbClr val="002060"/>
              </a:solidFill>
            </a:endParaRPr>
          </a:p>
          <a:p>
            <a:endParaRPr lang="en-US" sz="1500" dirty="0" smtClean="0">
              <a:solidFill>
                <a:srgbClr val="002060"/>
              </a:solidFill>
            </a:endParaRPr>
          </a:p>
          <a:p>
            <a:r>
              <a:rPr lang="en-US" sz="1500" dirty="0" smtClean="0">
                <a:solidFill>
                  <a:srgbClr val="002060"/>
                </a:solidFill>
              </a:rPr>
              <a:t>Area of a trapezoid = ½ (a +b)*(height) where a and b are the lengths of the parallel sides</a:t>
            </a:r>
          </a:p>
          <a:p>
            <a:endParaRPr lang="en-US" sz="1500" dirty="0">
              <a:solidFill>
                <a:srgbClr val="002060"/>
              </a:solidFill>
            </a:endParaRPr>
          </a:p>
          <a:p>
            <a:endParaRPr lang="en-US" sz="1500" dirty="0" smtClean="0">
              <a:solidFill>
                <a:srgbClr val="002060"/>
              </a:solidFill>
            </a:endParaRPr>
          </a:p>
          <a:p>
            <a:endParaRPr lang="en-US" sz="1500" dirty="0">
              <a:solidFill>
                <a:srgbClr val="002060"/>
              </a:solidFill>
            </a:endParaRPr>
          </a:p>
          <a:p>
            <a:endParaRPr lang="en-US" sz="1500" dirty="0" smtClean="0">
              <a:solidFill>
                <a:srgbClr val="002060"/>
              </a:solidFill>
            </a:endParaRPr>
          </a:p>
          <a:p>
            <a:endParaRPr lang="en-US" sz="1500" dirty="0" smtClean="0">
              <a:solidFill>
                <a:srgbClr val="002060"/>
              </a:solidFill>
            </a:endParaRPr>
          </a:p>
          <a:p>
            <a:r>
              <a:rPr lang="en-US" sz="1500" dirty="0" smtClean="0">
                <a:solidFill>
                  <a:srgbClr val="002060"/>
                </a:solidFill>
              </a:rPr>
              <a:t>Diameter = 2 * radius of a circle</a:t>
            </a:r>
          </a:p>
          <a:p>
            <a:endParaRPr lang="en-US" sz="1500" dirty="0">
              <a:solidFill>
                <a:srgbClr val="002060"/>
              </a:solidFill>
            </a:endParaRPr>
          </a:p>
          <a:p>
            <a:endParaRPr lang="en-US" sz="1500" dirty="0">
              <a:solidFill>
                <a:srgbClr val="002060"/>
              </a:solidFill>
            </a:endParaRPr>
          </a:p>
          <a:p>
            <a:endParaRPr lang="en-US" sz="1500" dirty="0" smtClean="0">
              <a:solidFill>
                <a:srgbClr val="002060"/>
              </a:solidFill>
            </a:endParaRPr>
          </a:p>
          <a:p>
            <a:endParaRPr lang="en-US" sz="1500" dirty="0" smtClean="0">
              <a:solidFill>
                <a:srgbClr val="002060"/>
              </a:solidFill>
            </a:endParaRPr>
          </a:p>
          <a:p>
            <a:endParaRPr lang="en-US" sz="1500" dirty="0">
              <a:solidFill>
                <a:srgbClr val="002060"/>
              </a:solidFill>
            </a:endParaRPr>
          </a:p>
          <a:p>
            <a:endParaRPr lang="en-US" sz="1500" dirty="0">
              <a:solidFill>
                <a:srgbClr val="002060"/>
              </a:solidFill>
            </a:endParaRPr>
          </a:p>
          <a:p>
            <a:endParaRPr lang="en-US" sz="1500" dirty="0" smtClean="0">
              <a:solidFill>
                <a:srgbClr val="002060"/>
              </a:solidFill>
            </a:endParaRPr>
          </a:p>
          <a:p>
            <a:endParaRPr lang="en-US" sz="1500" dirty="0">
              <a:solidFill>
                <a:srgbClr val="002060"/>
              </a:solidFill>
            </a:endParaRPr>
          </a:p>
          <a:p>
            <a:endParaRPr lang="en-US" sz="1500" dirty="0" smtClean="0">
              <a:solidFill>
                <a:srgbClr val="002060"/>
              </a:solidFill>
            </a:endParaRPr>
          </a:p>
          <a:p>
            <a:r>
              <a:rPr lang="en-US" sz="1500" dirty="0" smtClean="0">
                <a:solidFill>
                  <a:srgbClr val="002060"/>
                </a:solidFill>
              </a:rPr>
              <a:t>Volume </a:t>
            </a:r>
            <a:r>
              <a:rPr lang="en-US" sz="1500" dirty="0">
                <a:solidFill>
                  <a:srgbClr val="002060"/>
                </a:solidFill>
              </a:rPr>
              <a:t>of cylinder = area of circle * height</a:t>
            </a:r>
          </a:p>
          <a:p>
            <a:endParaRPr lang="en-US" sz="1500" dirty="0" smtClean="0">
              <a:solidFill>
                <a:srgbClr val="002060"/>
              </a:solidFill>
            </a:endParaRPr>
          </a:p>
          <a:p>
            <a:endParaRPr lang="en-US" sz="1500" dirty="0">
              <a:solidFill>
                <a:srgbClr val="002060"/>
              </a:solidFill>
            </a:endParaRPr>
          </a:p>
          <a:p>
            <a:endParaRPr lang="en-US" sz="1500" dirty="0">
              <a:solidFill>
                <a:srgbClr val="002060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5180514" y="4487532"/>
            <a:ext cx="1371600" cy="128032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7" name="Straight Connector 26"/>
          <p:cNvCxnSpPr>
            <a:endCxn id="26" idx="1"/>
          </p:cNvCxnSpPr>
          <p:nvPr/>
        </p:nvCxnSpPr>
        <p:spPr>
          <a:xfrm flipH="1" flipV="1">
            <a:off x="5381380" y="4675031"/>
            <a:ext cx="484934" cy="452661"/>
          </a:xfrm>
          <a:prstGeom prst="line">
            <a:avLst/>
          </a:prstGeom>
          <a:ln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an 27"/>
          <p:cNvSpPr/>
          <p:nvPr/>
        </p:nvSpPr>
        <p:spPr>
          <a:xfrm>
            <a:off x="5110141" y="6160967"/>
            <a:ext cx="789734" cy="114300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rapezoid 28"/>
          <p:cNvSpPr/>
          <p:nvPr/>
        </p:nvSpPr>
        <p:spPr>
          <a:xfrm>
            <a:off x="3808909" y="3274827"/>
            <a:ext cx="1143000" cy="797099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Isosceles Triangle 29"/>
          <p:cNvSpPr/>
          <p:nvPr/>
        </p:nvSpPr>
        <p:spPr>
          <a:xfrm>
            <a:off x="3440305" y="1991152"/>
            <a:ext cx="734266" cy="6858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5582904" y="4675031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4236320" y="3177019"/>
            <a:ext cx="639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50187" y="3743695"/>
            <a:ext cx="639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5913742" y="6237167"/>
            <a:ext cx="4917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5913742" y="7227767"/>
            <a:ext cx="4917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024541" y="6541967"/>
            <a:ext cx="582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h</a:t>
            </a:r>
            <a:endParaRPr lang="en-US" dirty="0">
              <a:solidFill>
                <a:srgbClr val="002060"/>
              </a:solidFill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6159641" y="6237167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6159641" y="6911299"/>
            <a:ext cx="0" cy="3164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8" descr="page 45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643" y="4853761"/>
            <a:ext cx="3013872" cy="63106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5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002060"/>
                </a:solidFill>
              </a:rPr>
              <a:t>Plane Geometry Example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62</a:t>
            </a:fld>
            <a:endParaRPr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091206" y="3080489"/>
            <a:ext cx="1752600" cy="16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3091206" y="3080489"/>
            <a:ext cx="1752600" cy="1600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Straight Arrow Connector 15"/>
          <p:cNvCxnSpPr>
            <a:endCxn id="14" idx="5"/>
          </p:cNvCxnSpPr>
          <p:nvPr/>
        </p:nvCxnSpPr>
        <p:spPr>
          <a:xfrm>
            <a:off x="3967506" y="3880589"/>
            <a:ext cx="619638" cy="565756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234206" y="3747179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r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7200" y="1977060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</a:rPr>
              <a:t>What is the area of the square if the radius equals 5?</a:t>
            </a:r>
          </a:p>
          <a:p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1000" y="4988091"/>
            <a:ext cx="714960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</a:rPr>
              <a:t>Diameter = 2 x r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The diameter = 1 side of the square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Area = L x L</a:t>
            </a:r>
            <a:endParaRPr lang="en-US" sz="2400" dirty="0">
              <a:solidFill>
                <a:srgbClr val="002060"/>
              </a:solidFill>
            </a:endParaRPr>
          </a:p>
          <a:p>
            <a:pPr>
              <a:spcBef>
                <a:spcPts val="1000"/>
              </a:spcBef>
            </a:pPr>
            <a:r>
              <a:rPr lang="en-US" sz="2400" dirty="0" smtClean="0">
                <a:solidFill>
                  <a:srgbClr val="002060"/>
                </a:solidFill>
              </a:rPr>
              <a:t>Diameter = 10 (same as a length of a side), Area = 100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76806" y="3690089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rgbClr val="002060"/>
                </a:solidFill>
              </a:rPr>
              <a:t>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19806" y="2623289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rgbClr val="002060"/>
                </a:solidFill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307875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solidFill>
                  <a:srgbClr val="002060"/>
                </a:solidFill>
              </a:rPr>
              <a:t>Plane Geometry Parallelogram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63</a:t>
            </a:fld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2041" y="1971011"/>
            <a:ext cx="6220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Area = Base x Height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13" name="Parallelogram 12"/>
          <p:cNvSpPr/>
          <p:nvPr/>
        </p:nvSpPr>
        <p:spPr>
          <a:xfrm>
            <a:off x="1083394" y="2645143"/>
            <a:ext cx="4038600" cy="1752600"/>
          </a:xfrm>
          <a:prstGeom prst="parallelogram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540594" y="2645143"/>
            <a:ext cx="0" cy="1752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554449" y="3360839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759794" y="4092943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26194" y="5159743"/>
            <a:ext cx="48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Note a rectangle is a parallelogram.</a:t>
            </a:r>
          </a:p>
          <a:p>
            <a:endParaRPr lang="en-US" sz="2400" b="1" dirty="0">
              <a:solidFill>
                <a:srgbClr val="002060"/>
              </a:solidFill>
            </a:endParaRPr>
          </a:p>
          <a:p>
            <a:r>
              <a:rPr lang="en-US" sz="2400" b="1" dirty="0" smtClean="0">
                <a:solidFill>
                  <a:srgbClr val="002060"/>
                </a:solidFill>
              </a:rPr>
              <a:t>The sum of the angles = 360</a:t>
            </a:r>
            <a:r>
              <a:rPr lang="en-US" sz="2400" b="1" baseline="30000" dirty="0" smtClean="0">
                <a:solidFill>
                  <a:srgbClr val="002060"/>
                </a:solidFill>
              </a:rPr>
              <a:t>0</a:t>
            </a:r>
            <a:endParaRPr lang="en-US" sz="2400" b="1" baseline="30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11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solidFill>
                  <a:srgbClr val="002060"/>
                </a:solidFill>
              </a:rPr>
              <a:t>Plane Geometry Circles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64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pic>
        <p:nvPicPr>
          <p:cNvPr id="8" name="Picture 2" descr="general formula equation of circl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68"/>
          <a:stretch/>
        </p:blipFill>
        <p:spPr bwMode="auto">
          <a:xfrm>
            <a:off x="395766" y="1981789"/>
            <a:ext cx="3566160" cy="2815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exampl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4"/>
          <a:stretch/>
        </p:blipFill>
        <p:spPr bwMode="auto">
          <a:xfrm>
            <a:off x="4369470" y="1981791"/>
            <a:ext cx="3093720" cy="297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026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solidFill>
                  <a:srgbClr val="002060"/>
                </a:solidFill>
              </a:rPr>
              <a:t>Plane Geometry Circles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65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pic>
        <p:nvPicPr>
          <p:cNvPr id="10" name="Picture 2" descr="Picture of Equation of circle in standard for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42" y="2048517"/>
            <a:ext cx="2886075" cy="231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Picture of Equation of circle in standard for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42" y="4563117"/>
            <a:ext cx="4029075" cy="288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322802" y="2118511"/>
            <a:ext cx="342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</a:rPr>
              <a:t>What is the equation of these circles?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46642" y="3341684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</a:rPr>
              <a:t>(x-1)</a:t>
            </a:r>
            <a:r>
              <a:rPr lang="en-US" sz="2400" baseline="30000" dirty="0" smtClean="0">
                <a:solidFill>
                  <a:srgbClr val="002060"/>
                </a:solidFill>
              </a:rPr>
              <a:t>2</a:t>
            </a:r>
            <a:r>
              <a:rPr lang="en-US" sz="2400" dirty="0" smtClean="0">
                <a:solidFill>
                  <a:srgbClr val="002060"/>
                </a:solidFill>
              </a:rPr>
              <a:t> + y</a:t>
            </a:r>
            <a:r>
              <a:rPr lang="en-US" sz="2400" baseline="30000" dirty="0" smtClean="0">
                <a:solidFill>
                  <a:srgbClr val="002060"/>
                </a:solidFill>
              </a:rPr>
              <a:t>2</a:t>
            </a:r>
            <a:r>
              <a:rPr lang="en-US" sz="2400" dirty="0" smtClean="0">
                <a:solidFill>
                  <a:srgbClr val="002060"/>
                </a:solidFill>
              </a:rPr>
              <a:t> = 1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38680" y="5645396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</a:rPr>
              <a:t>(x-3)</a:t>
            </a:r>
            <a:r>
              <a:rPr lang="en-US" sz="2400" baseline="30000" dirty="0" smtClean="0">
                <a:solidFill>
                  <a:srgbClr val="002060"/>
                </a:solidFill>
              </a:rPr>
              <a:t>2</a:t>
            </a:r>
            <a:r>
              <a:rPr lang="en-US" sz="2400" dirty="0" smtClean="0">
                <a:solidFill>
                  <a:srgbClr val="002060"/>
                </a:solidFill>
              </a:rPr>
              <a:t> + (y-1)</a:t>
            </a:r>
            <a:r>
              <a:rPr lang="en-US" sz="2400" baseline="30000" dirty="0" smtClean="0">
                <a:solidFill>
                  <a:srgbClr val="002060"/>
                </a:solidFill>
              </a:rPr>
              <a:t>2</a:t>
            </a:r>
            <a:r>
              <a:rPr lang="en-US" sz="2400" dirty="0" smtClean="0">
                <a:solidFill>
                  <a:srgbClr val="002060"/>
                </a:solidFill>
              </a:rPr>
              <a:t> = 4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84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solidFill>
                  <a:srgbClr val="002060"/>
                </a:solidFill>
              </a:rPr>
              <a:t>Plane Geometry Terms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66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40549" y="2235200"/>
            <a:ext cx="4480906" cy="2180369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2700" dirty="0">
                <a:solidFill>
                  <a:srgbClr val="002060"/>
                </a:solidFill>
              </a:rPr>
              <a:t>Congruent = equal lengths</a:t>
            </a:r>
          </a:p>
          <a:p>
            <a:endParaRPr lang="en-US" sz="2700" dirty="0">
              <a:solidFill>
                <a:srgbClr val="002060"/>
              </a:solidFill>
            </a:endParaRPr>
          </a:p>
          <a:p>
            <a:r>
              <a:rPr lang="en-US" sz="2700" dirty="0">
                <a:solidFill>
                  <a:srgbClr val="002060"/>
                </a:solidFill>
              </a:rPr>
              <a:t>Co-linear = on same line</a:t>
            </a:r>
          </a:p>
          <a:p>
            <a:endParaRPr lang="en-US" sz="2700" dirty="0">
              <a:solidFill>
                <a:srgbClr val="002060"/>
              </a:solidFill>
            </a:endParaRPr>
          </a:p>
          <a:p>
            <a:endParaRPr lang="en-US" sz="2700" dirty="0">
              <a:solidFill>
                <a:srgbClr val="00206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1058213" y="4530293"/>
            <a:ext cx="172417" cy="3272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058213" y="4876798"/>
            <a:ext cx="1724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30630" y="4376510"/>
            <a:ext cx="6078490" cy="518375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2700" dirty="0">
                <a:solidFill>
                  <a:srgbClr val="002060"/>
                </a:solidFill>
              </a:rPr>
              <a:t>abc = the angle of b in the triangle abc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319" y="5588001"/>
            <a:ext cx="5785525" cy="1764871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2700" dirty="0">
                <a:solidFill>
                  <a:srgbClr val="002060"/>
                </a:solidFill>
              </a:rPr>
              <a:t>Acute = less than 90 </a:t>
            </a:r>
            <a:r>
              <a:rPr lang="en-US" sz="2700" dirty="0" smtClean="0">
                <a:solidFill>
                  <a:srgbClr val="002060"/>
                </a:solidFill>
              </a:rPr>
              <a:t>degrees</a:t>
            </a:r>
          </a:p>
          <a:p>
            <a:pPr>
              <a:tabLst>
                <a:tab pos="344488" algn="l"/>
              </a:tabLst>
            </a:pPr>
            <a:r>
              <a:rPr lang="en-US" sz="2700" dirty="0">
                <a:solidFill>
                  <a:srgbClr val="002060"/>
                </a:solidFill>
              </a:rPr>
              <a:t>	</a:t>
            </a:r>
            <a:r>
              <a:rPr lang="en-US" sz="2700" dirty="0" smtClean="0">
                <a:solidFill>
                  <a:srgbClr val="002060"/>
                </a:solidFill>
              </a:rPr>
              <a:t>(A cute </a:t>
            </a:r>
            <a:r>
              <a:rPr lang="en-US" sz="2700" u="sng" dirty="0" smtClean="0">
                <a:solidFill>
                  <a:srgbClr val="002060"/>
                </a:solidFill>
              </a:rPr>
              <a:t>little</a:t>
            </a:r>
            <a:r>
              <a:rPr lang="en-US" sz="2700" dirty="0" smtClean="0">
                <a:solidFill>
                  <a:srgbClr val="002060"/>
                </a:solidFill>
              </a:rPr>
              <a:t> angle)</a:t>
            </a:r>
            <a:endParaRPr lang="en-US" sz="2700" dirty="0">
              <a:solidFill>
                <a:srgbClr val="002060"/>
              </a:solidFill>
            </a:endParaRPr>
          </a:p>
          <a:p>
            <a:endParaRPr lang="en-US" sz="2700" dirty="0">
              <a:solidFill>
                <a:srgbClr val="002060"/>
              </a:solidFill>
            </a:endParaRPr>
          </a:p>
          <a:p>
            <a:r>
              <a:rPr lang="en-US" sz="2700" dirty="0">
                <a:solidFill>
                  <a:srgbClr val="002060"/>
                </a:solidFill>
              </a:rPr>
              <a:t>Obtuse = greater than 90 degrees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67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002060"/>
                </a:solidFill>
              </a:rPr>
              <a:t>Trigonometry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67</a:t>
            </a:fld>
            <a:endParaRPr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0708" y="4460778"/>
            <a:ext cx="4321607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>
                <a:solidFill>
                  <a:srgbClr val="002060"/>
                </a:solidFill>
              </a:rPr>
              <a:t>Memory Aid   </a:t>
            </a:r>
          </a:p>
          <a:p>
            <a:r>
              <a:rPr lang="en-US" sz="2500" dirty="0" smtClean="0">
                <a:solidFill>
                  <a:srgbClr val="002060"/>
                </a:solidFill>
              </a:rPr>
              <a:t>SOH CAH TOA</a:t>
            </a:r>
          </a:p>
          <a:p>
            <a:pPr>
              <a:spcBef>
                <a:spcPts val="3000"/>
              </a:spcBef>
            </a:pPr>
            <a:r>
              <a:rPr lang="en-US" sz="2400" dirty="0" smtClean="0">
                <a:solidFill>
                  <a:srgbClr val="002060"/>
                </a:solidFill>
              </a:rPr>
              <a:t>sin (t) = sine t </a:t>
            </a:r>
            <a:r>
              <a:rPr lang="en-US" sz="2400" dirty="0">
                <a:solidFill>
                  <a:srgbClr val="002060"/>
                </a:solidFill>
              </a:rPr>
              <a:t>=</a:t>
            </a:r>
          </a:p>
          <a:p>
            <a:pPr>
              <a:spcBef>
                <a:spcPts val="3000"/>
              </a:spcBef>
            </a:pPr>
            <a:r>
              <a:rPr lang="en-US" sz="2400" dirty="0" smtClean="0">
                <a:solidFill>
                  <a:srgbClr val="002060"/>
                </a:solidFill>
              </a:rPr>
              <a:t>cos (t) = cosine t </a:t>
            </a:r>
            <a:r>
              <a:rPr lang="en-US" sz="2400" dirty="0">
                <a:solidFill>
                  <a:srgbClr val="002060"/>
                </a:solidFill>
              </a:rPr>
              <a:t>= </a:t>
            </a:r>
            <a:endParaRPr lang="en-US" sz="2400" dirty="0" smtClean="0">
              <a:solidFill>
                <a:srgbClr val="002060"/>
              </a:solidFill>
            </a:endParaRPr>
          </a:p>
          <a:p>
            <a:pPr>
              <a:spcBef>
                <a:spcPts val="3000"/>
              </a:spcBef>
            </a:pPr>
            <a:r>
              <a:rPr lang="en-US" sz="2400" dirty="0" smtClean="0">
                <a:solidFill>
                  <a:srgbClr val="002060"/>
                </a:solidFill>
              </a:rPr>
              <a:t>tan (t) = tangent t =</a:t>
            </a:r>
          </a:p>
          <a:p>
            <a:pPr>
              <a:spcBef>
                <a:spcPts val="3000"/>
              </a:spcBef>
            </a:pPr>
            <a:r>
              <a:rPr lang="en-US" sz="2400" dirty="0" smtClean="0">
                <a:solidFill>
                  <a:srgbClr val="002060"/>
                </a:solidFill>
              </a:rPr>
              <a:t>cot </a:t>
            </a:r>
            <a:r>
              <a:rPr lang="en-US" sz="2400" dirty="0">
                <a:solidFill>
                  <a:srgbClr val="002060"/>
                </a:solidFill>
              </a:rPr>
              <a:t>(t) = </a:t>
            </a:r>
            <a:r>
              <a:rPr lang="en-US" sz="2400" dirty="0" smtClean="0">
                <a:solidFill>
                  <a:srgbClr val="002060"/>
                </a:solidFill>
              </a:rPr>
              <a:t>cotangent t </a:t>
            </a:r>
            <a:r>
              <a:rPr lang="en-US" sz="2400" dirty="0">
                <a:solidFill>
                  <a:srgbClr val="002060"/>
                </a:solidFill>
              </a:rPr>
              <a:t>=</a:t>
            </a:r>
          </a:p>
          <a:p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02136" y="4518524"/>
            <a:ext cx="236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951613"/>
                </a:solidFill>
              </a:rPr>
              <a:t>t</a:t>
            </a:r>
            <a:endParaRPr lang="en-US" sz="2800" dirty="0">
              <a:solidFill>
                <a:srgbClr val="951613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61210" y="5041745"/>
            <a:ext cx="236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951613"/>
                </a:solidFill>
              </a:rPr>
              <a:t>A</a:t>
            </a:r>
            <a:endParaRPr lang="en-US" sz="2800" dirty="0">
              <a:solidFill>
                <a:srgbClr val="951613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21536" y="3479643"/>
            <a:ext cx="236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951613"/>
                </a:solidFill>
              </a:rPr>
              <a:t>O</a:t>
            </a:r>
            <a:endParaRPr lang="en-US" sz="2800" dirty="0">
              <a:solidFill>
                <a:srgbClr val="951613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11736" y="3137209"/>
            <a:ext cx="236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951613"/>
                </a:solidFill>
              </a:rPr>
              <a:t>H</a:t>
            </a:r>
          </a:p>
        </p:txBody>
      </p:sp>
      <p:sp>
        <p:nvSpPr>
          <p:cNvPr id="18" name="Right Triangle 17"/>
          <p:cNvSpPr/>
          <p:nvPr/>
        </p:nvSpPr>
        <p:spPr>
          <a:xfrm rot="16200000">
            <a:off x="3765917" y="1786125"/>
            <a:ext cx="3124201" cy="3387037"/>
          </a:xfrm>
          <a:prstGeom prst="rt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6709809" y="4736945"/>
            <a:ext cx="304800" cy="3047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66800" y="2097802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</a:rPr>
              <a:t>For all right triangles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75220" y="4211565"/>
            <a:ext cx="74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951613"/>
                </a:solidFill>
              </a:rPr>
              <a:t>90°</a:t>
            </a:r>
            <a:endParaRPr lang="en-US" sz="2800" dirty="0">
              <a:solidFill>
                <a:srgbClr val="951613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68029" y="5519179"/>
            <a:ext cx="584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O</a:t>
            </a:r>
            <a:endParaRPr lang="en-US" sz="2200" dirty="0"/>
          </a:p>
        </p:txBody>
      </p:sp>
      <p:sp>
        <p:nvSpPr>
          <p:cNvPr id="23" name="TextBox 22"/>
          <p:cNvSpPr txBox="1"/>
          <p:nvPr/>
        </p:nvSpPr>
        <p:spPr>
          <a:xfrm>
            <a:off x="5368029" y="5848849"/>
            <a:ext cx="584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H</a:t>
            </a:r>
            <a:endParaRPr lang="en-US" sz="2200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5495839" y="5915941"/>
            <a:ext cx="317500" cy="0"/>
          </a:xfrm>
          <a:prstGeom prst="line">
            <a:avLst/>
          </a:prstGeom>
          <a:ln>
            <a:solidFill>
              <a:srgbClr val="00206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028870" y="5636585"/>
            <a:ext cx="679872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US" sz="2400" dirty="0" smtClean="0">
                <a:solidFill>
                  <a:srgbClr val="002060"/>
                </a:solidFill>
              </a:rPr>
              <a:t>=</a:t>
            </a:r>
            <a:endParaRPr lang="en-US" sz="2400" dirty="0">
              <a:solidFill>
                <a:srgbClr val="002060"/>
              </a:solidFill>
            </a:endParaRPr>
          </a:p>
          <a:p>
            <a:pPr>
              <a:spcBef>
                <a:spcPts val="3000"/>
              </a:spcBef>
            </a:pPr>
            <a:r>
              <a:rPr lang="en-US" sz="2400" dirty="0" smtClean="0">
                <a:solidFill>
                  <a:srgbClr val="002060"/>
                </a:solidFill>
              </a:rPr>
              <a:t>= </a:t>
            </a:r>
          </a:p>
          <a:p>
            <a:pPr>
              <a:spcBef>
                <a:spcPts val="3000"/>
              </a:spcBef>
            </a:pPr>
            <a:r>
              <a:rPr lang="en-US" sz="2400" dirty="0" smtClean="0">
                <a:solidFill>
                  <a:srgbClr val="002060"/>
                </a:solidFill>
              </a:rPr>
              <a:t>=</a:t>
            </a:r>
          </a:p>
          <a:p>
            <a:pPr>
              <a:spcBef>
                <a:spcPts val="3000"/>
              </a:spcBef>
            </a:pPr>
            <a:r>
              <a:rPr lang="en-US" sz="2400" dirty="0" smtClean="0">
                <a:solidFill>
                  <a:srgbClr val="002060"/>
                </a:solidFill>
              </a:rPr>
              <a:t>=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79721" y="5511284"/>
            <a:ext cx="17138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002060"/>
                </a:solidFill>
              </a:rPr>
              <a:t>o</a:t>
            </a:r>
            <a:r>
              <a:rPr lang="en-US" sz="2200" dirty="0" smtClean="0">
                <a:solidFill>
                  <a:srgbClr val="002060"/>
                </a:solidFill>
              </a:rPr>
              <a:t>pposite side</a:t>
            </a:r>
            <a:endParaRPr lang="en-US" sz="2200" dirty="0"/>
          </a:p>
        </p:txBody>
      </p:sp>
      <p:sp>
        <p:nvSpPr>
          <p:cNvPr id="27" name="TextBox 26"/>
          <p:cNvSpPr txBox="1"/>
          <p:nvPr/>
        </p:nvSpPr>
        <p:spPr>
          <a:xfrm>
            <a:off x="3279720" y="5840954"/>
            <a:ext cx="17138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hypotenuse</a:t>
            </a:r>
            <a:endParaRPr lang="en-US" sz="2200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3267391" y="5920376"/>
            <a:ext cx="1713843" cy="0"/>
          </a:xfrm>
          <a:prstGeom prst="line">
            <a:avLst/>
          </a:prstGeom>
          <a:ln>
            <a:solidFill>
              <a:srgbClr val="00206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284161" y="6243194"/>
            <a:ext cx="17138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adjacent side</a:t>
            </a:r>
            <a:endParaRPr lang="en-US" sz="2200" dirty="0"/>
          </a:p>
        </p:txBody>
      </p:sp>
      <p:sp>
        <p:nvSpPr>
          <p:cNvPr id="30" name="TextBox 29"/>
          <p:cNvSpPr txBox="1"/>
          <p:nvPr/>
        </p:nvSpPr>
        <p:spPr>
          <a:xfrm>
            <a:off x="3284160" y="6572864"/>
            <a:ext cx="17138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hypotenuse</a:t>
            </a:r>
            <a:endParaRPr lang="en-US" sz="2200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3271831" y="6652286"/>
            <a:ext cx="1713843" cy="0"/>
          </a:xfrm>
          <a:prstGeom prst="line">
            <a:avLst/>
          </a:prstGeom>
          <a:ln>
            <a:solidFill>
              <a:srgbClr val="00206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284161" y="6995324"/>
            <a:ext cx="17138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002060"/>
                </a:solidFill>
              </a:rPr>
              <a:t>o</a:t>
            </a:r>
            <a:r>
              <a:rPr lang="en-US" sz="2200" dirty="0" smtClean="0">
                <a:solidFill>
                  <a:srgbClr val="002060"/>
                </a:solidFill>
              </a:rPr>
              <a:t>pposite side</a:t>
            </a:r>
            <a:endParaRPr lang="en-US" sz="2200" dirty="0"/>
          </a:p>
        </p:txBody>
      </p:sp>
      <p:sp>
        <p:nvSpPr>
          <p:cNvPr id="33" name="TextBox 32"/>
          <p:cNvSpPr txBox="1"/>
          <p:nvPr/>
        </p:nvSpPr>
        <p:spPr>
          <a:xfrm>
            <a:off x="3284160" y="7324994"/>
            <a:ext cx="17138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adjacent side</a:t>
            </a:r>
            <a:endParaRPr lang="en-US" sz="2200" dirty="0"/>
          </a:p>
        </p:txBody>
      </p:sp>
      <p:cxnSp>
        <p:nvCxnSpPr>
          <p:cNvPr id="34" name="Straight Connector 33"/>
          <p:cNvCxnSpPr/>
          <p:nvPr/>
        </p:nvCxnSpPr>
        <p:spPr>
          <a:xfrm>
            <a:off x="3271831" y="7404416"/>
            <a:ext cx="1713843" cy="0"/>
          </a:xfrm>
          <a:prstGeom prst="line">
            <a:avLst/>
          </a:prstGeom>
          <a:ln>
            <a:solidFill>
              <a:srgbClr val="00206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284161" y="7735124"/>
            <a:ext cx="17138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1</a:t>
            </a:r>
            <a:endParaRPr lang="en-US" sz="2200" dirty="0"/>
          </a:p>
        </p:txBody>
      </p:sp>
      <p:sp>
        <p:nvSpPr>
          <p:cNvPr id="36" name="TextBox 35"/>
          <p:cNvSpPr txBox="1"/>
          <p:nvPr/>
        </p:nvSpPr>
        <p:spPr>
          <a:xfrm>
            <a:off x="3284160" y="8064794"/>
            <a:ext cx="17138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tangent t</a:t>
            </a:r>
            <a:endParaRPr lang="en-US" sz="2200" dirty="0"/>
          </a:p>
        </p:txBody>
      </p:sp>
      <p:cxnSp>
        <p:nvCxnSpPr>
          <p:cNvPr id="37" name="Straight Connector 36"/>
          <p:cNvCxnSpPr/>
          <p:nvPr/>
        </p:nvCxnSpPr>
        <p:spPr>
          <a:xfrm>
            <a:off x="3271831" y="8144216"/>
            <a:ext cx="1713843" cy="0"/>
          </a:xfrm>
          <a:prstGeom prst="line">
            <a:avLst/>
          </a:prstGeom>
          <a:ln>
            <a:solidFill>
              <a:srgbClr val="00206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380261" y="7735168"/>
            <a:ext cx="17138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adjacent side</a:t>
            </a:r>
            <a:endParaRPr lang="en-US" sz="2200" dirty="0"/>
          </a:p>
        </p:txBody>
      </p:sp>
      <p:sp>
        <p:nvSpPr>
          <p:cNvPr id="39" name="TextBox 38"/>
          <p:cNvSpPr txBox="1"/>
          <p:nvPr/>
        </p:nvSpPr>
        <p:spPr>
          <a:xfrm>
            <a:off x="5380260" y="8064838"/>
            <a:ext cx="17138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opposite side</a:t>
            </a:r>
            <a:endParaRPr lang="en-US" sz="2200" dirty="0"/>
          </a:p>
        </p:txBody>
      </p:sp>
      <p:cxnSp>
        <p:nvCxnSpPr>
          <p:cNvPr id="40" name="Straight Connector 39"/>
          <p:cNvCxnSpPr/>
          <p:nvPr/>
        </p:nvCxnSpPr>
        <p:spPr>
          <a:xfrm>
            <a:off x="5367931" y="8144260"/>
            <a:ext cx="1713843" cy="0"/>
          </a:xfrm>
          <a:prstGeom prst="line">
            <a:avLst/>
          </a:prstGeom>
          <a:ln>
            <a:solidFill>
              <a:srgbClr val="00206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368029" y="6246664"/>
            <a:ext cx="584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002060"/>
                </a:solidFill>
              </a:rPr>
              <a:t>A</a:t>
            </a:r>
            <a:endParaRPr lang="en-US" sz="2200" dirty="0"/>
          </a:p>
        </p:txBody>
      </p:sp>
      <p:sp>
        <p:nvSpPr>
          <p:cNvPr id="42" name="TextBox 41"/>
          <p:cNvSpPr txBox="1"/>
          <p:nvPr/>
        </p:nvSpPr>
        <p:spPr>
          <a:xfrm>
            <a:off x="5368029" y="6576334"/>
            <a:ext cx="584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H</a:t>
            </a:r>
            <a:endParaRPr lang="en-US" sz="2200" dirty="0"/>
          </a:p>
        </p:txBody>
      </p:sp>
      <p:cxnSp>
        <p:nvCxnSpPr>
          <p:cNvPr id="43" name="Straight Connector 42"/>
          <p:cNvCxnSpPr/>
          <p:nvPr/>
        </p:nvCxnSpPr>
        <p:spPr>
          <a:xfrm>
            <a:off x="5495839" y="6643426"/>
            <a:ext cx="317500" cy="0"/>
          </a:xfrm>
          <a:prstGeom prst="line">
            <a:avLst/>
          </a:prstGeom>
          <a:ln>
            <a:solidFill>
              <a:srgbClr val="00206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5380359" y="6998809"/>
            <a:ext cx="584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O</a:t>
            </a:r>
            <a:endParaRPr lang="en-US" sz="2200" dirty="0"/>
          </a:p>
        </p:txBody>
      </p:sp>
      <p:sp>
        <p:nvSpPr>
          <p:cNvPr id="45" name="TextBox 44"/>
          <p:cNvSpPr txBox="1"/>
          <p:nvPr/>
        </p:nvSpPr>
        <p:spPr>
          <a:xfrm>
            <a:off x="5380359" y="7328479"/>
            <a:ext cx="584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002060"/>
                </a:solidFill>
              </a:rPr>
              <a:t>A</a:t>
            </a:r>
            <a:endParaRPr lang="en-US" sz="2200" dirty="0"/>
          </a:p>
        </p:txBody>
      </p:sp>
      <p:cxnSp>
        <p:nvCxnSpPr>
          <p:cNvPr id="46" name="Straight Connector 45"/>
          <p:cNvCxnSpPr/>
          <p:nvPr/>
        </p:nvCxnSpPr>
        <p:spPr>
          <a:xfrm>
            <a:off x="5508169" y="7395571"/>
            <a:ext cx="317500" cy="0"/>
          </a:xfrm>
          <a:prstGeom prst="line">
            <a:avLst/>
          </a:prstGeom>
          <a:ln>
            <a:solidFill>
              <a:srgbClr val="00206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7279148" y="7750954"/>
            <a:ext cx="584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002060"/>
                </a:solidFill>
              </a:rPr>
              <a:t>A</a:t>
            </a:r>
            <a:endParaRPr lang="en-US" sz="2200" dirty="0"/>
          </a:p>
        </p:txBody>
      </p:sp>
      <p:sp>
        <p:nvSpPr>
          <p:cNvPr id="48" name="TextBox 47"/>
          <p:cNvSpPr txBox="1"/>
          <p:nvPr/>
        </p:nvSpPr>
        <p:spPr>
          <a:xfrm>
            <a:off x="7279148" y="8080624"/>
            <a:ext cx="584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002060"/>
                </a:solidFill>
              </a:rPr>
              <a:t>O</a:t>
            </a:r>
            <a:endParaRPr lang="en-US" sz="2200" dirty="0"/>
          </a:p>
        </p:txBody>
      </p:sp>
      <p:cxnSp>
        <p:nvCxnSpPr>
          <p:cNvPr id="49" name="Straight Connector 48"/>
          <p:cNvCxnSpPr/>
          <p:nvPr/>
        </p:nvCxnSpPr>
        <p:spPr>
          <a:xfrm>
            <a:off x="7406958" y="8147716"/>
            <a:ext cx="317500" cy="0"/>
          </a:xfrm>
          <a:prstGeom prst="line">
            <a:avLst/>
          </a:prstGeom>
          <a:ln>
            <a:solidFill>
              <a:srgbClr val="00206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092528" y="7864780"/>
            <a:ext cx="679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US" sz="2400" dirty="0" smtClean="0">
                <a:solidFill>
                  <a:srgbClr val="002060"/>
                </a:solidFill>
              </a:rPr>
              <a:t>=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90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002060"/>
                </a:solidFill>
              </a:rPr>
              <a:t>Trigonometry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68</a:t>
            </a:fld>
            <a:endParaRPr lang="en-US" dirty="0"/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52549" y="6381157"/>
            <a:ext cx="3382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H</a:t>
            </a:r>
            <a:r>
              <a:rPr lang="en-US" baseline="30000" dirty="0" smtClean="0">
                <a:solidFill>
                  <a:srgbClr val="002060"/>
                </a:solidFill>
              </a:rPr>
              <a:t>2</a:t>
            </a:r>
            <a:r>
              <a:rPr lang="en-US" dirty="0" smtClean="0">
                <a:solidFill>
                  <a:srgbClr val="002060"/>
                </a:solidFill>
              </a:rPr>
              <a:t> = A</a:t>
            </a:r>
            <a:r>
              <a:rPr lang="en-US" baseline="30000" dirty="0" smtClean="0">
                <a:solidFill>
                  <a:srgbClr val="002060"/>
                </a:solidFill>
              </a:rPr>
              <a:t>2</a:t>
            </a:r>
            <a:r>
              <a:rPr lang="en-US" dirty="0" smtClean="0">
                <a:solidFill>
                  <a:srgbClr val="002060"/>
                </a:solidFill>
              </a:rPr>
              <a:t> + O</a:t>
            </a:r>
            <a:r>
              <a:rPr lang="en-US" baseline="30000" dirty="0" smtClean="0">
                <a:solidFill>
                  <a:srgbClr val="002060"/>
                </a:solidFill>
              </a:rPr>
              <a:t>2</a:t>
            </a:r>
            <a:endParaRPr lang="en-US" baseline="30000" dirty="0">
              <a:solidFill>
                <a:srgbClr val="00206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48589" y="4627068"/>
            <a:ext cx="236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951613"/>
                </a:solidFill>
              </a:rPr>
              <a:t>t</a:t>
            </a:r>
            <a:endParaRPr lang="en-US" sz="2800" dirty="0">
              <a:solidFill>
                <a:srgbClr val="951613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507663" y="5150289"/>
            <a:ext cx="236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951613"/>
                </a:solidFill>
              </a:rPr>
              <a:t>A</a:t>
            </a:r>
            <a:endParaRPr lang="en-US" sz="2800" dirty="0">
              <a:solidFill>
                <a:srgbClr val="951613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267989" y="3588187"/>
            <a:ext cx="236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951613"/>
                </a:solidFill>
              </a:rPr>
              <a:t>O</a:t>
            </a:r>
            <a:endParaRPr lang="en-US" sz="2800" dirty="0">
              <a:solidFill>
                <a:srgbClr val="951613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956262" y="4845489"/>
            <a:ext cx="304800" cy="3047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ight Triangle 28"/>
          <p:cNvSpPr/>
          <p:nvPr/>
        </p:nvSpPr>
        <p:spPr>
          <a:xfrm rot="16200000">
            <a:off x="4012370" y="1894669"/>
            <a:ext cx="3124201" cy="3387037"/>
          </a:xfrm>
          <a:prstGeom prst="rt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5058189" y="3245753"/>
            <a:ext cx="236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951613"/>
                </a:solidFill>
              </a:rPr>
              <a:t>H</a:t>
            </a:r>
          </a:p>
        </p:txBody>
      </p:sp>
      <p:pic>
        <p:nvPicPr>
          <p:cNvPr id="32" name="Picture 31" descr="page 5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81" y="2178489"/>
            <a:ext cx="40259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14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002060"/>
                </a:solidFill>
              </a:rPr>
              <a:t>Trigonometry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69</a:t>
            </a:fld>
            <a:endParaRPr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4780" y="2067402"/>
            <a:ext cx="4495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Tan (t) = O/A</a:t>
            </a:r>
          </a:p>
          <a:p>
            <a:endParaRPr lang="en-US" sz="2000" b="1" dirty="0">
              <a:solidFill>
                <a:srgbClr val="002060"/>
              </a:solidFill>
            </a:endParaRPr>
          </a:p>
          <a:p>
            <a:r>
              <a:rPr lang="en-US" sz="2000" b="1" dirty="0" smtClean="0">
                <a:solidFill>
                  <a:srgbClr val="002060"/>
                </a:solidFill>
              </a:rPr>
              <a:t>if O = 2 and A = 2, then O/A = 2/2 =  1 </a:t>
            </a:r>
          </a:p>
          <a:p>
            <a:endParaRPr lang="en-US" sz="2000" b="1" dirty="0" smtClean="0">
              <a:solidFill>
                <a:srgbClr val="002060"/>
              </a:solidFill>
            </a:endParaRPr>
          </a:p>
          <a:p>
            <a:r>
              <a:rPr lang="en-US" sz="2000" b="1" dirty="0" smtClean="0">
                <a:solidFill>
                  <a:srgbClr val="002060"/>
                </a:solidFill>
              </a:rPr>
              <a:t>Tan (t) =  1</a:t>
            </a:r>
          </a:p>
          <a:p>
            <a:endParaRPr lang="en-US" sz="2000" b="1" dirty="0" smtClean="0">
              <a:solidFill>
                <a:srgbClr val="002060"/>
              </a:solidFill>
            </a:endParaRPr>
          </a:p>
        </p:txBody>
      </p:sp>
      <p:sp>
        <p:nvSpPr>
          <p:cNvPr id="22" name="Right Triangle 21"/>
          <p:cNvSpPr/>
          <p:nvPr/>
        </p:nvSpPr>
        <p:spPr>
          <a:xfrm rot="16200000">
            <a:off x="4012369" y="1806065"/>
            <a:ext cx="3124201" cy="3387037"/>
          </a:xfrm>
          <a:prstGeom prst="rt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448588" y="4538464"/>
            <a:ext cx="236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951613"/>
                </a:solidFill>
              </a:rPr>
              <a:t>t</a:t>
            </a:r>
            <a:endParaRPr lang="en-US" sz="2800" dirty="0">
              <a:solidFill>
                <a:srgbClr val="951613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07662" y="5061685"/>
            <a:ext cx="236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951613"/>
                </a:solidFill>
              </a:rPr>
              <a:t>A</a:t>
            </a:r>
            <a:endParaRPr lang="en-US" sz="2800" dirty="0">
              <a:solidFill>
                <a:srgbClr val="951613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67988" y="3499583"/>
            <a:ext cx="236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951613"/>
                </a:solidFill>
              </a:rPr>
              <a:t>O</a:t>
            </a:r>
            <a:endParaRPr lang="en-US" sz="2800" dirty="0">
              <a:solidFill>
                <a:srgbClr val="951613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58188" y="3157149"/>
            <a:ext cx="236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951613"/>
                </a:solidFill>
              </a:rPr>
              <a:t>H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956261" y="4756885"/>
            <a:ext cx="304800" cy="3047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4952548" y="6292553"/>
            <a:ext cx="3382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H</a:t>
            </a:r>
            <a:r>
              <a:rPr lang="en-US" baseline="30000" dirty="0" smtClean="0">
                <a:solidFill>
                  <a:srgbClr val="002060"/>
                </a:solidFill>
              </a:rPr>
              <a:t>2</a:t>
            </a:r>
            <a:r>
              <a:rPr lang="en-US" dirty="0" smtClean="0">
                <a:solidFill>
                  <a:srgbClr val="002060"/>
                </a:solidFill>
              </a:rPr>
              <a:t> = A</a:t>
            </a:r>
            <a:r>
              <a:rPr lang="en-US" baseline="30000" dirty="0" smtClean="0">
                <a:solidFill>
                  <a:srgbClr val="002060"/>
                </a:solidFill>
              </a:rPr>
              <a:t>2</a:t>
            </a:r>
            <a:r>
              <a:rPr lang="en-US" dirty="0" smtClean="0">
                <a:solidFill>
                  <a:srgbClr val="002060"/>
                </a:solidFill>
              </a:rPr>
              <a:t> + O</a:t>
            </a:r>
            <a:r>
              <a:rPr lang="en-US" baseline="30000" dirty="0" smtClean="0">
                <a:solidFill>
                  <a:srgbClr val="002060"/>
                </a:solidFill>
              </a:rPr>
              <a:t>2</a:t>
            </a:r>
            <a:endParaRPr lang="en-US" baseline="30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25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Miscellaneous Topics – You May See </a:t>
            </a:r>
            <a:r>
              <a:rPr lang="en-US" dirty="0" smtClean="0"/>
              <a:t>These </a:t>
            </a:r>
            <a:r>
              <a:rPr lang="en-US" dirty="0"/>
              <a:t>On The ACT Math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70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72509" y="2235202"/>
            <a:ext cx="6939972" cy="5919853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2700" u="sng" dirty="0">
                <a:solidFill>
                  <a:srgbClr val="002060"/>
                </a:solidFill>
              </a:rPr>
              <a:t>Fundamental Counting Principles</a:t>
            </a:r>
          </a:p>
          <a:p>
            <a:endParaRPr lang="en-US" sz="2700" dirty="0">
              <a:solidFill>
                <a:srgbClr val="002060"/>
              </a:solidFill>
            </a:endParaRPr>
          </a:p>
          <a:p>
            <a:r>
              <a:rPr lang="en-US" sz="2700" dirty="0">
                <a:solidFill>
                  <a:srgbClr val="002060"/>
                </a:solidFill>
              </a:rPr>
              <a:t>3 shirts, 2 pairs of pants, 4 sweaters – how many days with a different outfit?</a:t>
            </a:r>
          </a:p>
          <a:p>
            <a:endParaRPr lang="en-US" sz="2700" dirty="0">
              <a:solidFill>
                <a:srgbClr val="002060"/>
              </a:solidFill>
            </a:endParaRPr>
          </a:p>
          <a:p>
            <a:pPr>
              <a:tabLst>
                <a:tab pos="679450" algn="l"/>
              </a:tabLst>
            </a:pPr>
            <a:r>
              <a:rPr lang="en-US" sz="2700" dirty="0">
                <a:solidFill>
                  <a:srgbClr val="002060"/>
                </a:solidFill>
              </a:rPr>
              <a:t>	(3)(2)(4) = 24 day of a unique combination</a:t>
            </a:r>
          </a:p>
          <a:p>
            <a:endParaRPr lang="en-US" sz="2700" dirty="0">
              <a:solidFill>
                <a:srgbClr val="002060"/>
              </a:solidFill>
            </a:endParaRPr>
          </a:p>
          <a:p>
            <a:endParaRPr lang="en-US" sz="2700" dirty="0">
              <a:solidFill>
                <a:srgbClr val="002060"/>
              </a:solidFill>
            </a:endParaRPr>
          </a:p>
          <a:p>
            <a:r>
              <a:rPr lang="en-US" sz="2700" dirty="0">
                <a:solidFill>
                  <a:srgbClr val="002060"/>
                </a:solidFill>
              </a:rPr>
              <a:t>How many different and unique phone numbers of a 7 digit number?</a:t>
            </a:r>
          </a:p>
          <a:p>
            <a:endParaRPr lang="en-US" sz="2700" dirty="0">
              <a:solidFill>
                <a:srgbClr val="002060"/>
              </a:solidFill>
            </a:endParaRPr>
          </a:p>
          <a:p>
            <a:pPr>
              <a:tabLst>
                <a:tab pos="679450" algn="l"/>
              </a:tabLst>
            </a:pPr>
            <a:r>
              <a:rPr lang="en-US" sz="2700" dirty="0">
                <a:solidFill>
                  <a:srgbClr val="002060"/>
                </a:solidFill>
              </a:rPr>
              <a:t>	(10)(10)(10)(10)(10)(10)(10) = 10</a:t>
            </a:r>
            <a:r>
              <a:rPr lang="en-US" sz="2700" baseline="30000" dirty="0">
                <a:solidFill>
                  <a:srgbClr val="002060"/>
                </a:solidFill>
              </a:rPr>
              <a:t>7</a:t>
            </a:r>
          </a:p>
          <a:p>
            <a:endParaRPr lang="en-US" sz="2700" dirty="0">
              <a:solidFill>
                <a:srgbClr val="002060"/>
              </a:solidFill>
            </a:endParaRPr>
          </a:p>
          <a:p>
            <a:endParaRPr lang="en-US" sz="2700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62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dirty="0"/>
              <a:t>Miscellaneous Topics – Probabilities – Examples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8620" y="1845917"/>
            <a:ext cx="6995160" cy="713912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02060"/>
                </a:solidFill>
              </a:rPr>
              <a:t>Given: 5 red marbles are placed in a bag along with 6 blue marbles and 9 white marbles</a:t>
            </a:r>
            <a:r>
              <a:rPr lang="en-US" sz="2800" b="1" dirty="0" smtClean="0">
                <a:solidFill>
                  <a:srgbClr val="002060"/>
                </a:solidFill>
              </a:rPr>
              <a:t>: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solidFill>
                  <a:srgbClr val="002060"/>
                </a:solidFill>
              </a:rPr>
              <a:t>Question: if three white marbles are removed, what is the probability the next marble removed will be white? </a:t>
            </a:r>
            <a:endParaRPr lang="en-US" sz="900" dirty="0">
              <a:solidFill>
                <a:srgbClr val="002060"/>
              </a:solidFill>
            </a:endParaRPr>
          </a:p>
          <a:p>
            <a:pPr marL="631825" indent="-381000"/>
            <a:r>
              <a:rPr lang="en-US" sz="2800" i="1" dirty="0" smtClean="0">
                <a:solidFill>
                  <a:srgbClr val="002060"/>
                </a:solidFill>
              </a:rPr>
              <a:t>Originally</a:t>
            </a:r>
            <a:r>
              <a:rPr lang="en-US" sz="2800" i="1" dirty="0">
                <a:solidFill>
                  <a:srgbClr val="002060"/>
                </a:solidFill>
              </a:rPr>
              <a:t>, there were 9 white marbles out of 20; with 3 white marbles removed, there are 6 out of 17 remaining. The probability the next marble removed is white = 6/17</a:t>
            </a:r>
            <a:r>
              <a:rPr lang="en-US" sz="2800" i="1" dirty="0" smtClean="0">
                <a:solidFill>
                  <a:srgbClr val="002060"/>
                </a:solidFill>
              </a:rPr>
              <a:t>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800" dirty="0" smtClean="0">
                <a:solidFill>
                  <a:srgbClr val="002060"/>
                </a:solidFill>
              </a:rPr>
              <a:t>Question: if 4 blue </a:t>
            </a:r>
            <a:r>
              <a:rPr lang="en-US" sz="2800" dirty="0">
                <a:solidFill>
                  <a:srgbClr val="002060"/>
                </a:solidFill>
              </a:rPr>
              <a:t>marbles are added to the original amount, what is the probability the first marble removed is NOT white</a:t>
            </a:r>
            <a:r>
              <a:rPr lang="en-US" sz="2800" dirty="0" smtClean="0">
                <a:solidFill>
                  <a:srgbClr val="002060"/>
                </a:solidFill>
              </a:rPr>
              <a:t>?</a:t>
            </a:r>
            <a:endParaRPr lang="en-US" sz="1000" dirty="0">
              <a:solidFill>
                <a:srgbClr val="002060"/>
              </a:solidFill>
            </a:endParaRPr>
          </a:p>
          <a:p>
            <a:pPr marL="631825" indent="-381000"/>
            <a:r>
              <a:rPr lang="en-US" sz="2800" i="1" dirty="0" smtClean="0">
                <a:solidFill>
                  <a:srgbClr val="002060"/>
                </a:solidFill>
              </a:rPr>
              <a:t>Now </a:t>
            </a:r>
            <a:r>
              <a:rPr lang="en-US" sz="2800" i="1" dirty="0">
                <a:solidFill>
                  <a:srgbClr val="002060"/>
                </a:solidFill>
              </a:rPr>
              <a:t>there are 24 marbles total with 15 non-white. The probability that the first marble removed is not white is 15/24</a:t>
            </a:r>
            <a:r>
              <a:rPr lang="en-US" sz="2800" i="1" dirty="0" smtClean="0">
                <a:solidFill>
                  <a:srgbClr val="002060"/>
                </a:solidFill>
              </a:rPr>
              <a:t>. </a:t>
            </a:r>
            <a:endParaRPr lang="en-US" sz="2800" dirty="0">
              <a:solidFill>
                <a:srgbClr val="002060"/>
              </a:solidFill>
            </a:endParaRPr>
          </a:p>
          <a:p>
            <a:endParaRPr lang="en-US" sz="2800" dirty="0">
              <a:solidFill>
                <a:srgbClr val="002060"/>
              </a:solidFill>
            </a:endParaRPr>
          </a:p>
          <a:p>
            <a:endParaRPr lang="en-US" sz="2800" b="1" dirty="0">
              <a:solidFill>
                <a:srgbClr val="002060"/>
              </a:solidFill>
            </a:endParaRP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71</a:t>
            </a:fld>
            <a:endParaRPr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95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3124626"/>
            <a:ext cx="6606540" cy="1394178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rgbClr val="002060"/>
                </a:solidFill>
              </a:rPr>
              <a:t>ACT Test Prep</a:t>
            </a:r>
            <a:br>
              <a:rPr lang="en-US" sz="4000" dirty="0" smtClean="0">
                <a:solidFill>
                  <a:srgbClr val="002060"/>
                </a:solidFill>
              </a:rPr>
            </a:br>
            <a:r>
              <a:rPr lang="en-US" sz="4000" dirty="0" smtClean="0">
                <a:solidFill>
                  <a:srgbClr val="002060"/>
                </a:solidFill>
              </a:rPr>
              <a:t>Science</a:t>
            </a:r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72</a:t>
            </a:fld>
            <a:endParaRPr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gray">
          <a:xfrm>
            <a:off x="472508" y="2706025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gray">
          <a:xfrm>
            <a:off x="472509" y="4866782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50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002060"/>
                </a:solidFill>
              </a:rPr>
              <a:t>Science Section of the ACT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73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8620" y="2346960"/>
            <a:ext cx="7254240" cy="3426864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pPr algn="ctr"/>
            <a:r>
              <a:rPr lang="en-US" sz="2700" dirty="0">
                <a:solidFill>
                  <a:srgbClr val="002060"/>
                </a:solidFill>
              </a:rPr>
              <a:t>40 Questions in 35 Minutes</a:t>
            </a:r>
          </a:p>
          <a:p>
            <a:endParaRPr lang="en-US" sz="2700" dirty="0">
              <a:solidFill>
                <a:srgbClr val="002060"/>
              </a:solidFill>
            </a:endParaRPr>
          </a:p>
          <a:p>
            <a:endParaRPr lang="en-US" sz="2700" dirty="0">
              <a:solidFill>
                <a:srgbClr val="002060"/>
              </a:solidFill>
            </a:endParaRPr>
          </a:p>
          <a:p>
            <a:pPr algn="ctr"/>
            <a:r>
              <a:rPr lang="en-US" sz="2700" dirty="0">
                <a:solidFill>
                  <a:srgbClr val="002060"/>
                </a:solidFill>
              </a:rPr>
              <a:t>Goal: Answer 75% correctly  (30 out of 40)</a:t>
            </a:r>
          </a:p>
          <a:p>
            <a:endParaRPr lang="en-US" sz="2700" dirty="0">
              <a:solidFill>
                <a:srgbClr val="002060"/>
              </a:solidFill>
            </a:endParaRPr>
          </a:p>
          <a:p>
            <a:endParaRPr lang="en-US" sz="2700" dirty="0">
              <a:solidFill>
                <a:srgbClr val="002060"/>
              </a:solidFill>
            </a:endParaRPr>
          </a:p>
          <a:p>
            <a:r>
              <a:rPr lang="en-US" sz="2700" dirty="0">
                <a:solidFill>
                  <a:srgbClr val="002060"/>
                </a:solidFill>
              </a:rPr>
              <a:t>This means you need a strategy to confidently answer 30 questions correctly in 35 minutes.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472508" y="1509871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0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18860"/>
            <a:ext cx="6995160" cy="1104748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002060"/>
                </a:solidFill>
              </a:rPr>
              <a:t>Science Reasoning Vocabulary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74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5803" y="1431737"/>
            <a:ext cx="1619250" cy="6432531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1200" dirty="0">
                <a:solidFill>
                  <a:srgbClr val="002060"/>
                </a:solidFill>
              </a:rPr>
              <a:t>2-butanone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2-propanol</a:t>
            </a:r>
          </a:p>
          <a:p>
            <a:r>
              <a:rPr lang="en-US" sz="1200" i="1" dirty="0">
                <a:solidFill>
                  <a:srgbClr val="002060"/>
                </a:solidFill>
              </a:rPr>
              <a:t>µ</a:t>
            </a:r>
            <a:r>
              <a:rPr lang="en-US" sz="1200" dirty="0">
                <a:solidFill>
                  <a:srgbClr val="002060"/>
                </a:solidFill>
              </a:rPr>
              <a:t>mho/cm</a:t>
            </a:r>
          </a:p>
          <a:p>
            <a:r>
              <a:rPr lang="en-US" sz="1200" dirty="0">
                <a:solidFill>
                  <a:srgbClr val="002060"/>
                </a:solidFill>
              </a:rPr>
              <a:t>[theta]</a:t>
            </a:r>
          </a:p>
          <a:p>
            <a:r>
              <a:rPr lang="en-US" sz="1200" dirty="0">
                <a:solidFill>
                  <a:srgbClr val="002060"/>
                </a:solidFill>
              </a:rPr>
              <a:t>absorbance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Alpha, alpha decay</a:t>
            </a:r>
          </a:p>
          <a:p>
            <a:r>
              <a:rPr lang="en-US" sz="1200" dirty="0">
                <a:solidFill>
                  <a:srgbClr val="002060"/>
                </a:solidFill>
              </a:rPr>
              <a:t>amino acid</a:t>
            </a:r>
          </a:p>
          <a:p>
            <a:r>
              <a:rPr lang="en-US" sz="1200" dirty="0">
                <a:solidFill>
                  <a:srgbClr val="002060"/>
                </a:solidFill>
              </a:rPr>
              <a:t>ammonium nitrate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asteroid</a:t>
            </a:r>
          </a:p>
          <a:p>
            <a:r>
              <a:rPr lang="en-US" sz="1200" dirty="0">
                <a:solidFill>
                  <a:srgbClr val="002060"/>
                </a:solidFill>
              </a:rPr>
              <a:t>average molecular  mass</a:t>
            </a:r>
          </a:p>
          <a:p>
            <a:r>
              <a:rPr lang="en-US" sz="1200" dirty="0">
                <a:solidFill>
                  <a:srgbClr val="002060"/>
                </a:solidFill>
              </a:rPr>
              <a:t>beta </a:t>
            </a:r>
          </a:p>
          <a:p>
            <a:r>
              <a:rPr lang="en-US" sz="1200" dirty="0">
                <a:solidFill>
                  <a:srgbClr val="002060"/>
                </a:solidFill>
              </a:rPr>
              <a:t>beta particles</a:t>
            </a:r>
          </a:p>
          <a:p>
            <a:r>
              <a:rPr lang="en-US" sz="1200" dirty="0">
                <a:solidFill>
                  <a:srgbClr val="002060"/>
                </a:solidFill>
              </a:rPr>
              <a:t>biomass</a:t>
            </a:r>
          </a:p>
          <a:p>
            <a:r>
              <a:rPr lang="en-US" sz="1200" dirty="0">
                <a:solidFill>
                  <a:srgbClr val="002060"/>
                </a:solidFill>
              </a:rPr>
              <a:t>biosphere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biotic index</a:t>
            </a:r>
          </a:p>
          <a:p>
            <a:r>
              <a:rPr lang="en-US" sz="1200" dirty="0">
                <a:solidFill>
                  <a:srgbClr val="002060"/>
                </a:solidFill>
              </a:rPr>
              <a:t>bog</a:t>
            </a:r>
          </a:p>
          <a:p>
            <a:r>
              <a:rPr lang="en-US" sz="1200" dirty="0">
                <a:solidFill>
                  <a:srgbClr val="002060"/>
                </a:solidFill>
              </a:rPr>
              <a:t>buoyancy</a:t>
            </a:r>
          </a:p>
          <a:p>
            <a:r>
              <a:rPr lang="en-US" sz="1200" dirty="0">
                <a:solidFill>
                  <a:srgbClr val="002060"/>
                </a:solidFill>
              </a:rPr>
              <a:t>buoyant force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calcareous ooze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calcite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calcium carbonate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capacity</a:t>
            </a:r>
          </a:p>
          <a:p>
            <a:r>
              <a:rPr lang="en-US" sz="1200" dirty="0">
                <a:solidFill>
                  <a:srgbClr val="002060"/>
                </a:solidFill>
              </a:rPr>
              <a:t>capillary</a:t>
            </a:r>
          </a:p>
          <a:p>
            <a:r>
              <a:rPr lang="en-US" sz="1200" dirty="0">
                <a:solidFill>
                  <a:srgbClr val="002060"/>
                </a:solidFill>
              </a:rPr>
              <a:t>carbon dioxide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carbon particles</a:t>
            </a:r>
          </a:p>
          <a:p>
            <a:r>
              <a:rPr lang="en-US" sz="1200" dirty="0">
                <a:solidFill>
                  <a:srgbClr val="002060"/>
                </a:solidFill>
              </a:rPr>
              <a:t>carbonate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Celsius</a:t>
            </a:r>
          </a:p>
          <a:p>
            <a:r>
              <a:rPr lang="en-US" sz="1200" dirty="0">
                <a:solidFill>
                  <a:srgbClr val="002060"/>
                </a:solidFill>
              </a:rPr>
              <a:t>charged particles</a:t>
            </a:r>
          </a:p>
          <a:p>
            <a:r>
              <a:rPr lang="en-US" sz="1200" dirty="0">
                <a:solidFill>
                  <a:srgbClr val="002060"/>
                </a:solidFill>
              </a:rPr>
              <a:t>chromatid</a:t>
            </a:r>
          </a:p>
          <a:p>
            <a:r>
              <a:rPr lang="en-US" sz="1200" dirty="0">
                <a:solidFill>
                  <a:srgbClr val="002060"/>
                </a:solidFill>
              </a:rPr>
              <a:t>chromosome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climatic</a:t>
            </a:r>
          </a:p>
          <a:p>
            <a:r>
              <a:rPr lang="en-US" sz="1200" dirty="0">
                <a:solidFill>
                  <a:srgbClr val="002060"/>
                </a:solidFill>
              </a:rPr>
              <a:t>colorimeter</a:t>
            </a:r>
          </a:p>
          <a:p>
            <a:r>
              <a:rPr lang="en-US" sz="1200" dirty="0">
                <a:solidFill>
                  <a:srgbClr val="002060"/>
                </a:solidFill>
              </a:rPr>
              <a:t>comet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90743" y="1442382"/>
            <a:ext cx="1662430" cy="6432531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1200" dirty="0">
                <a:solidFill>
                  <a:srgbClr val="002060"/>
                </a:solidFill>
              </a:rPr>
              <a:t>condensation</a:t>
            </a:r>
          </a:p>
          <a:p>
            <a:r>
              <a:rPr lang="en-US" sz="1200" dirty="0">
                <a:solidFill>
                  <a:srgbClr val="002060"/>
                </a:solidFill>
              </a:rPr>
              <a:t>conductivity</a:t>
            </a:r>
          </a:p>
          <a:p>
            <a:r>
              <a:rPr lang="en-US" sz="1200" dirty="0">
                <a:solidFill>
                  <a:srgbClr val="002060"/>
                </a:solidFill>
              </a:rPr>
              <a:t>continental drift</a:t>
            </a:r>
          </a:p>
          <a:p>
            <a:r>
              <a:rPr lang="en-US" sz="1200" dirty="0">
                <a:solidFill>
                  <a:srgbClr val="002060"/>
                </a:solidFill>
              </a:rPr>
              <a:t>continental ice </a:t>
            </a:r>
          </a:p>
          <a:p>
            <a:r>
              <a:rPr lang="en-US" sz="1200" dirty="0">
                <a:solidFill>
                  <a:srgbClr val="002060"/>
                </a:solidFill>
              </a:rPr>
              <a:t>   sheet crater</a:t>
            </a:r>
          </a:p>
          <a:p>
            <a:r>
              <a:rPr lang="en-US" sz="1200" dirty="0">
                <a:solidFill>
                  <a:srgbClr val="002060"/>
                </a:solidFill>
              </a:rPr>
              <a:t>crown fire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cytoplasm</a:t>
            </a:r>
          </a:p>
          <a:p>
            <a:r>
              <a:rPr lang="en-US" sz="1200" dirty="0">
                <a:solidFill>
                  <a:srgbClr val="002060"/>
                </a:solidFill>
              </a:rPr>
              <a:t>°C</a:t>
            </a:r>
          </a:p>
          <a:p>
            <a:r>
              <a:rPr lang="en-US" sz="1200" dirty="0">
                <a:solidFill>
                  <a:srgbClr val="002060"/>
                </a:solidFill>
              </a:rPr>
              <a:t>CaCl₂</a:t>
            </a:r>
          </a:p>
          <a:p>
            <a:r>
              <a:rPr lang="en-US" sz="1200" dirty="0">
                <a:solidFill>
                  <a:srgbClr val="002060"/>
                </a:solidFill>
              </a:rPr>
              <a:t>CaCO</a:t>
            </a:r>
          </a:p>
          <a:p>
            <a:r>
              <a:rPr lang="en-US" sz="1200" dirty="0">
                <a:solidFill>
                  <a:srgbClr val="002060"/>
                </a:solidFill>
              </a:rPr>
              <a:t>CaCo₃</a:t>
            </a:r>
          </a:p>
          <a:p>
            <a:r>
              <a:rPr lang="en-US" sz="1200" dirty="0">
                <a:solidFill>
                  <a:srgbClr val="002060"/>
                </a:solidFill>
              </a:rPr>
              <a:t>Ch³</a:t>
            </a:r>
          </a:p>
          <a:p>
            <a:r>
              <a:rPr lang="en-US" sz="1200" dirty="0">
                <a:solidFill>
                  <a:srgbClr val="002060"/>
                </a:solidFill>
              </a:rPr>
              <a:t>CuO</a:t>
            </a:r>
          </a:p>
          <a:p>
            <a:r>
              <a:rPr lang="en-US" sz="1200" dirty="0">
                <a:solidFill>
                  <a:srgbClr val="002060"/>
                </a:solidFill>
              </a:rPr>
              <a:t>denature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density</a:t>
            </a:r>
          </a:p>
          <a:p>
            <a:r>
              <a:rPr lang="en-US" sz="1200" dirty="0">
                <a:solidFill>
                  <a:srgbClr val="002060"/>
                </a:solidFill>
              </a:rPr>
              <a:t>depth range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derived</a:t>
            </a:r>
          </a:p>
          <a:p>
            <a:r>
              <a:rPr lang="en-US" sz="1200" dirty="0">
                <a:solidFill>
                  <a:srgbClr val="002060"/>
                </a:solidFill>
              </a:rPr>
              <a:t>diffuse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directly proportional</a:t>
            </a:r>
          </a:p>
          <a:p>
            <a:r>
              <a:rPr lang="en-US" sz="1200" dirty="0">
                <a:solidFill>
                  <a:srgbClr val="002060"/>
                </a:solidFill>
              </a:rPr>
              <a:t>drawn to scale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∆</a:t>
            </a:r>
          </a:p>
          <a:p>
            <a:r>
              <a:rPr lang="en-US" sz="1200" dirty="0">
                <a:solidFill>
                  <a:srgbClr val="002060"/>
                </a:solidFill>
              </a:rPr>
              <a:t>δ</a:t>
            </a:r>
          </a:p>
          <a:p>
            <a:r>
              <a:rPr lang="en-US" sz="1200" dirty="0">
                <a:solidFill>
                  <a:srgbClr val="002060"/>
                </a:solidFill>
              </a:rPr>
              <a:t>ecology</a:t>
            </a:r>
          </a:p>
          <a:p>
            <a:r>
              <a:rPr lang="en-US" sz="1200" dirty="0">
                <a:solidFill>
                  <a:srgbClr val="002060"/>
                </a:solidFill>
              </a:rPr>
              <a:t>ecopark</a:t>
            </a:r>
          </a:p>
          <a:p>
            <a:r>
              <a:rPr lang="en-US" sz="1200" dirty="0">
                <a:solidFill>
                  <a:srgbClr val="002060"/>
                </a:solidFill>
              </a:rPr>
              <a:t>ecosystem</a:t>
            </a:r>
          </a:p>
          <a:p>
            <a:r>
              <a:rPr lang="en-US" sz="1200" dirty="0">
                <a:solidFill>
                  <a:srgbClr val="002060"/>
                </a:solidFill>
              </a:rPr>
              <a:t>efficiency</a:t>
            </a:r>
          </a:p>
          <a:p>
            <a:r>
              <a:rPr lang="en-US" sz="1200" dirty="0">
                <a:solidFill>
                  <a:srgbClr val="002060"/>
                </a:solidFill>
              </a:rPr>
              <a:t>emit</a:t>
            </a:r>
          </a:p>
          <a:p>
            <a:r>
              <a:rPr lang="en-US" sz="1200" dirty="0">
                <a:solidFill>
                  <a:srgbClr val="002060"/>
                </a:solidFill>
              </a:rPr>
              <a:t>equilibrium</a:t>
            </a:r>
          </a:p>
          <a:p>
            <a:r>
              <a:rPr lang="en-US" sz="1200" dirty="0">
                <a:solidFill>
                  <a:srgbClr val="002060"/>
                </a:solidFill>
              </a:rPr>
              <a:t>equivalency</a:t>
            </a:r>
          </a:p>
          <a:p>
            <a:r>
              <a:rPr lang="en-US" sz="1200" dirty="0">
                <a:solidFill>
                  <a:srgbClr val="002060"/>
                </a:solidFill>
              </a:rPr>
              <a:t>erosion</a:t>
            </a:r>
          </a:p>
          <a:p>
            <a:r>
              <a:rPr lang="en-US" sz="1200" dirty="0">
                <a:solidFill>
                  <a:srgbClr val="002060"/>
                </a:solidFill>
              </a:rPr>
              <a:t>ethyl acetate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exclusion chromatography</a:t>
            </a:r>
          </a:p>
          <a:p>
            <a:r>
              <a:rPr lang="en-US" sz="1200" dirty="0">
                <a:solidFill>
                  <a:srgbClr val="002060"/>
                </a:solidFill>
              </a:rPr>
              <a:t>extinct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5223" y="1442382"/>
            <a:ext cx="1489710" cy="6246326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1200" dirty="0">
                <a:solidFill>
                  <a:srgbClr val="002060"/>
                </a:solidFill>
              </a:rPr>
              <a:t>extinction</a:t>
            </a:r>
          </a:p>
          <a:p>
            <a:r>
              <a:rPr lang="en-US" sz="1200" dirty="0">
                <a:solidFill>
                  <a:srgbClr val="002060"/>
                </a:solidFill>
              </a:rPr>
              <a:t>Fahrenheit</a:t>
            </a:r>
          </a:p>
          <a:p>
            <a:r>
              <a:rPr lang="en-US" sz="1200" dirty="0">
                <a:solidFill>
                  <a:srgbClr val="002060"/>
                </a:solidFill>
              </a:rPr>
              <a:t>failed burn</a:t>
            </a:r>
          </a:p>
          <a:p>
            <a:r>
              <a:rPr lang="en-US" sz="1200" dirty="0">
                <a:solidFill>
                  <a:srgbClr val="002060"/>
                </a:solidFill>
              </a:rPr>
              <a:t>flask</a:t>
            </a:r>
          </a:p>
          <a:p>
            <a:r>
              <a:rPr lang="en-US" sz="1200" dirty="0">
                <a:solidFill>
                  <a:srgbClr val="002060"/>
                </a:solidFill>
              </a:rPr>
              <a:t>formula</a:t>
            </a:r>
          </a:p>
          <a:p>
            <a:r>
              <a:rPr lang="en-US" sz="1200" dirty="0">
                <a:solidFill>
                  <a:srgbClr val="002060"/>
                </a:solidFill>
              </a:rPr>
              <a:t>frequency</a:t>
            </a:r>
          </a:p>
          <a:p>
            <a:r>
              <a:rPr lang="en-US" sz="1200" dirty="0">
                <a:solidFill>
                  <a:srgbClr val="002060"/>
                </a:solidFill>
              </a:rPr>
              <a:t>°F</a:t>
            </a:r>
          </a:p>
          <a:p>
            <a:r>
              <a:rPr lang="en-US" sz="1200" dirty="0">
                <a:solidFill>
                  <a:srgbClr val="002060"/>
                </a:solidFill>
              </a:rPr>
              <a:t>ft/sec</a:t>
            </a:r>
          </a:p>
          <a:p>
            <a:r>
              <a:rPr lang="en-US" sz="1200" dirty="0">
                <a:solidFill>
                  <a:srgbClr val="002060"/>
                </a:solidFill>
              </a:rPr>
              <a:t>gamma</a:t>
            </a:r>
          </a:p>
          <a:p>
            <a:r>
              <a:rPr lang="en-US" sz="1200" dirty="0">
                <a:solidFill>
                  <a:srgbClr val="002060"/>
                </a:solidFill>
              </a:rPr>
              <a:t>gas chromatograph</a:t>
            </a:r>
          </a:p>
          <a:p>
            <a:r>
              <a:rPr lang="en-US" sz="1200" dirty="0">
                <a:solidFill>
                  <a:srgbClr val="002060"/>
                </a:solidFill>
              </a:rPr>
              <a:t>genus</a:t>
            </a:r>
          </a:p>
          <a:p>
            <a:r>
              <a:rPr lang="en-US" sz="1200" dirty="0">
                <a:solidFill>
                  <a:srgbClr val="002060"/>
                </a:solidFill>
              </a:rPr>
              <a:t>glacier</a:t>
            </a:r>
          </a:p>
          <a:p>
            <a:r>
              <a:rPr lang="en-US" sz="1200" dirty="0">
                <a:solidFill>
                  <a:srgbClr val="002060"/>
                </a:solidFill>
              </a:rPr>
              <a:t>groundwater</a:t>
            </a:r>
          </a:p>
          <a:p>
            <a:r>
              <a:rPr lang="en-US" sz="1200" dirty="0">
                <a:solidFill>
                  <a:srgbClr val="002060"/>
                </a:solidFill>
              </a:rPr>
              <a:t>habitat</a:t>
            </a:r>
          </a:p>
          <a:p>
            <a:r>
              <a:rPr lang="en-US" sz="1200" dirty="0">
                <a:solidFill>
                  <a:srgbClr val="002060"/>
                </a:solidFill>
              </a:rPr>
              <a:t>helium</a:t>
            </a:r>
          </a:p>
          <a:p>
            <a:r>
              <a:rPr lang="en-US" sz="1200" dirty="0">
                <a:solidFill>
                  <a:srgbClr val="002060"/>
                </a:solidFill>
              </a:rPr>
              <a:t>hexane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high-frequency</a:t>
            </a:r>
          </a:p>
          <a:p>
            <a:r>
              <a:rPr lang="en-US" sz="1200" dirty="0">
                <a:solidFill>
                  <a:srgbClr val="002060"/>
                </a:solidFill>
              </a:rPr>
              <a:t>H₂</a:t>
            </a:r>
          </a:p>
          <a:p>
            <a:r>
              <a:rPr lang="en-US" sz="1200" dirty="0">
                <a:solidFill>
                  <a:srgbClr val="002060"/>
                </a:solidFill>
              </a:rPr>
              <a:t>H₂O</a:t>
            </a:r>
          </a:p>
          <a:p>
            <a:r>
              <a:rPr lang="en-US" sz="1200" dirty="0">
                <a:solidFill>
                  <a:srgbClr val="002060"/>
                </a:solidFill>
              </a:rPr>
              <a:t>Hg</a:t>
            </a:r>
          </a:p>
          <a:p>
            <a:r>
              <a:rPr lang="en-US" sz="1200" dirty="0">
                <a:solidFill>
                  <a:srgbClr val="002060"/>
                </a:solidFill>
              </a:rPr>
              <a:t>ice shelf</a:t>
            </a:r>
          </a:p>
          <a:p>
            <a:r>
              <a:rPr lang="en-US" sz="1200" dirty="0">
                <a:solidFill>
                  <a:srgbClr val="002060"/>
                </a:solidFill>
              </a:rPr>
              <a:t>ignite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index</a:t>
            </a:r>
          </a:p>
          <a:p>
            <a:r>
              <a:rPr lang="en-US" sz="1200" dirty="0">
                <a:solidFill>
                  <a:srgbClr val="002060"/>
                </a:solidFill>
              </a:rPr>
              <a:t>infrared</a:t>
            </a:r>
          </a:p>
          <a:p>
            <a:r>
              <a:rPr lang="en-US" sz="1200" dirty="0">
                <a:solidFill>
                  <a:srgbClr val="002060"/>
                </a:solidFill>
              </a:rPr>
              <a:t>inorganic</a:t>
            </a:r>
          </a:p>
          <a:p>
            <a:r>
              <a:rPr lang="en-US" sz="1200" dirty="0">
                <a:solidFill>
                  <a:srgbClr val="002060"/>
                </a:solidFill>
              </a:rPr>
              <a:t>invertebrate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isotope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joule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kinetic</a:t>
            </a:r>
          </a:p>
          <a:p>
            <a:r>
              <a:rPr lang="en-US" sz="1200" dirty="0">
                <a:solidFill>
                  <a:srgbClr val="002060"/>
                </a:solidFill>
              </a:rPr>
              <a:t>km</a:t>
            </a:r>
          </a:p>
          <a:p>
            <a:r>
              <a:rPr lang="en-US" sz="1200" dirty="0">
                <a:solidFill>
                  <a:srgbClr val="002060"/>
                </a:solidFill>
              </a:rPr>
              <a:t>landmass</a:t>
            </a:r>
          </a:p>
          <a:p>
            <a:r>
              <a:rPr lang="en-US" sz="1200" dirty="0">
                <a:solidFill>
                  <a:srgbClr val="002060"/>
                </a:solidFill>
              </a:rPr>
              <a:t>lava</a:t>
            </a:r>
          </a:p>
          <a:p>
            <a:r>
              <a:rPr lang="en-US" sz="1200" dirty="0">
                <a:solidFill>
                  <a:srgbClr val="002060"/>
                </a:solidFill>
              </a:rPr>
              <a:t>lithium chloride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40623" y="1423793"/>
            <a:ext cx="1295400" cy="6566183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1200" dirty="0">
                <a:solidFill>
                  <a:srgbClr val="002060"/>
                </a:solidFill>
              </a:rPr>
              <a:t>long-term</a:t>
            </a:r>
          </a:p>
          <a:p>
            <a:r>
              <a:rPr lang="en-US" sz="1200" dirty="0">
                <a:solidFill>
                  <a:srgbClr val="002060"/>
                </a:solidFill>
              </a:rPr>
              <a:t>LiCl</a:t>
            </a:r>
          </a:p>
          <a:p>
            <a:r>
              <a:rPr lang="en-US" sz="1200" dirty="0">
                <a:solidFill>
                  <a:srgbClr val="002060"/>
                </a:solidFill>
              </a:rPr>
              <a:t>mammal</a:t>
            </a:r>
          </a:p>
          <a:p>
            <a:r>
              <a:rPr lang="en-US" sz="1200" dirty="0">
                <a:solidFill>
                  <a:srgbClr val="002060"/>
                </a:solidFill>
              </a:rPr>
              <a:t>manometer</a:t>
            </a:r>
          </a:p>
          <a:p>
            <a:r>
              <a:rPr lang="en-US" sz="1200" dirty="0">
                <a:solidFill>
                  <a:srgbClr val="002060"/>
                </a:solidFill>
              </a:rPr>
              <a:t>mapping function</a:t>
            </a:r>
          </a:p>
          <a:p>
            <a:r>
              <a:rPr lang="en-US" sz="1200" dirty="0">
                <a:solidFill>
                  <a:srgbClr val="002060"/>
                </a:solidFill>
              </a:rPr>
              <a:t>marine (adj)</a:t>
            </a:r>
          </a:p>
          <a:p>
            <a:r>
              <a:rPr lang="en-US" sz="1200" dirty="0">
                <a:solidFill>
                  <a:srgbClr val="002060"/>
                </a:solidFill>
              </a:rPr>
              <a:t>Mass, massive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meiosis</a:t>
            </a:r>
          </a:p>
          <a:p>
            <a:r>
              <a:rPr lang="en-US" sz="1200" dirty="0">
                <a:solidFill>
                  <a:srgbClr val="002060"/>
                </a:solidFill>
              </a:rPr>
              <a:t>mesopause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mesosphere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Methane, methanol</a:t>
            </a:r>
          </a:p>
          <a:p>
            <a:r>
              <a:rPr lang="en-US" sz="1200" dirty="0">
                <a:solidFill>
                  <a:srgbClr val="002060"/>
                </a:solidFill>
              </a:rPr>
              <a:t>microscopy</a:t>
            </a:r>
          </a:p>
          <a:p>
            <a:r>
              <a:rPr lang="en-US" sz="1200" dirty="0">
                <a:solidFill>
                  <a:srgbClr val="002060"/>
                </a:solidFill>
              </a:rPr>
              <a:t>migrating</a:t>
            </a:r>
          </a:p>
          <a:p>
            <a:r>
              <a:rPr lang="en-US" sz="1200" dirty="0">
                <a:solidFill>
                  <a:srgbClr val="002060"/>
                </a:solidFill>
              </a:rPr>
              <a:t>migratory</a:t>
            </a:r>
          </a:p>
          <a:p>
            <a:r>
              <a:rPr lang="en-US" sz="1200" dirty="0">
                <a:solidFill>
                  <a:srgbClr val="002060"/>
                </a:solidFill>
              </a:rPr>
              <a:t>Milli-bar</a:t>
            </a:r>
          </a:p>
          <a:p>
            <a:r>
              <a:rPr lang="en-US" sz="1200" dirty="0">
                <a:solidFill>
                  <a:srgbClr val="002060"/>
                </a:solidFill>
              </a:rPr>
              <a:t>model</a:t>
            </a:r>
          </a:p>
          <a:p>
            <a:r>
              <a:rPr lang="en-US" sz="1200" dirty="0">
                <a:solidFill>
                  <a:srgbClr val="002060"/>
                </a:solidFill>
              </a:rPr>
              <a:t>Mole, molecule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molecular weight</a:t>
            </a:r>
          </a:p>
          <a:p>
            <a:r>
              <a:rPr lang="en-US" sz="1200" dirty="0">
                <a:solidFill>
                  <a:srgbClr val="002060"/>
                </a:solidFill>
              </a:rPr>
              <a:t>montane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mL, mm Hg, </a:t>
            </a:r>
            <a:r>
              <a:rPr lang="en-US" sz="1200" i="1" dirty="0">
                <a:solidFill>
                  <a:srgbClr val="002060"/>
                </a:solidFill>
              </a:rPr>
              <a:t>µ</a:t>
            </a:r>
            <a:endParaRPr lang="en-US" sz="1200" dirty="0">
              <a:solidFill>
                <a:srgbClr val="002060"/>
              </a:solidFill>
            </a:endParaRPr>
          </a:p>
          <a:p>
            <a:r>
              <a:rPr lang="en-US" sz="1200" dirty="0">
                <a:solidFill>
                  <a:srgbClr val="002060"/>
                </a:solidFill>
              </a:rPr>
              <a:t>nitrite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nitrogen-fixing</a:t>
            </a:r>
          </a:p>
          <a:p>
            <a:r>
              <a:rPr lang="en-US" sz="1200" dirty="0">
                <a:solidFill>
                  <a:srgbClr val="002060"/>
                </a:solidFill>
              </a:rPr>
              <a:t>nonreactive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numerical aperture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nutrient</a:t>
            </a:r>
          </a:p>
          <a:p>
            <a:r>
              <a:rPr lang="en-US" sz="1200" dirty="0">
                <a:solidFill>
                  <a:srgbClr val="002060"/>
                </a:solidFill>
              </a:rPr>
              <a:t>NaCl, NH₄NO₃</a:t>
            </a:r>
          </a:p>
          <a:p>
            <a:r>
              <a:rPr lang="en-US" sz="1200" dirty="0">
                <a:solidFill>
                  <a:srgbClr val="002060"/>
                </a:solidFill>
              </a:rPr>
              <a:t>objective lens</a:t>
            </a:r>
          </a:p>
          <a:p>
            <a:r>
              <a:rPr lang="en-US" sz="1200" dirty="0">
                <a:solidFill>
                  <a:srgbClr val="002060"/>
                </a:solidFill>
              </a:rPr>
              <a:t>organic matter</a:t>
            </a:r>
          </a:p>
          <a:p>
            <a:r>
              <a:rPr lang="en-US" sz="1200" dirty="0">
                <a:solidFill>
                  <a:srgbClr val="002060"/>
                </a:solidFill>
              </a:rPr>
              <a:t>organism</a:t>
            </a:r>
          </a:p>
          <a:p>
            <a:r>
              <a:rPr lang="en-US" sz="1200" dirty="0">
                <a:solidFill>
                  <a:srgbClr val="002060"/>
                </a:solidFill>
              </a:rPr>
              <a:t>osmosis</a:t>
            </a:r>
          </a:p>
          <a:p>
            <a:r>
              <a:rPr lang="en-US" sz="1200" dirty="0">
                <a:solidFill>
                  <a:srgbClr val="002060"/>
                </a:solidFill>
              </a:rPr>
              <a:t>ozone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paleozoic</a:t>
            </a:r>
          </a:p>
          <a:p>
            <a:r>
              <a:rPr lang="en-US" sz="1200" dirty="0">
                <a:solidFill>
                  <a:srgbClr val="002060"/>
                </a:solidFill>
              </a:rPr>
              <a:t>particle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21258" y="1431739"/>
            <a:ext cx="1101090" cy="7177349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1200" dirty="0">
                <a:solidFill>
                  <a:srgbClr val="002060"/>
                </a:solidFill>
              </a:rPr>
              <a:t>parts per million</a:t>
            </a:r>
          </a:p>
          <a:p>
            <a:r>
              <a:rPr lang="en-US" sz="1200" dirty="0">
                <a:solidFill>
                  <a:srgbClr val="002060"/>
                </a:solidFill>
              </a:rPr>
              <a:t>peat</a:t>
            </a:r>
          </a:p>
          <a:p>
            <a:r>
              <a:rPr lang="en-US" sz="1200" dirty="0">
                <a:solidFill>
                  <a:srgbClr val="002060"/>
                </a:solidFill>
              </a:rPr>
              <a:t>peer (n)</a:t>
            </a:r>
          </a:p>
          <a:p>
            <a:r>
              <a:rPr lang="en-US" sz="1200" dirty="0">
                <a:solidFill>
                  <a:srgbClr val="002060"/>
                </a:solidFill>
              </a:rPr>
              <a:t>permeable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photosynthetic</a:t>
            </a:r>
          </a:p>
          <a:p>
            <a:r>
              <a:rPr lang="en-US" sz="1200" dirty="0">
                <a:solidFill>
                  <a:srgbClr val="002060"/>
                </a:solidFill>
              </a:rPr>
              <a:t>pinnate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plume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plunger</a:t>
            </a:r>
          </a:p>
          <a:p>
            <a:r>
              <a:rPr lang="en-US" sz="1200" dirty="0">
                <a:solidFill>
                  <a:srgbClr val="002060"/>
                </a:solidFill>
              </a:rPr>
              <a:t>plutonium</a:t>
            </a:r>
          </a:p>
          <a:p>
            <a:r>
              <a:rPr lang="en-US" sz="1200" dirty="0">
                <a:solidFill>
                  <a:srgbClr val="002060"/>
                </a:solidFill>
              </a:rPr>
              <a:t>polar</a:t>
            </a:r>
          </a:p>
          <a:p>
            <a:r>
              <a:rPr lang="en-US" sz="1200" dirty="0">
                <a:solidFill>
                  <a:srgbClr val="002060"/>
                </a:solidFill>
              </a:rPr>
              <a:t>pollen</a:t>
            </a:r>
          </a:p>
          <a:p>
            <a:r>
              <a:rPr lang="en-US" sz="1200" dirty="0">
                <a:solidFill>
                  <a:srgbClr val="002060"/>
                </a:solidFill>
              </a:rPr>
              <a:t>polymer</a:t>
            </a:r>
          </a:p>
          <a:p>
            <a:r>
              <a:rPr lang="en-US" sz="1200" dirty="0">
                <a:solidFill>
                  <a:srgbClr val="002060"/>
                </a:solidFill>
              </a:rPr>
              <a:t>polyrhythm</a:t>
            </a:r>
          </a:p>
          <a:p>
            <a:r>
              <a:rPr lang="en-US" sz="1200" dirty="0">
                <a:solidFill>
                  <a:srgbClr val="002060"/>
                </a:solidFill>
              </a:rPr>
              <a:t>polystyrene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pore water</a:t>
            </a:r>
          </a:p>
          <a:p>
            <a:r>
              <a:rPr lang="en-US" sz="1200" dirty="0">
                <a:solidFill>
                  <a:srgbClr val="002060"/>
                </a:solidFill>
              </a:rPr>
              <a:t>precipitate (v)</a:t>
            </a:r>
          </a:p>
          <a:p>
            <a:r>
              <a:rPr lang="en-US" sz="1200" dirty="0">
                <a:solidFill>
                  <a:srgbClr val="002060"/>
                </a:solidFill>
              </a:rPr>
              <a:t>projectile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prophase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pyrotechnics</a:t>
            </a:r>
          </a:p>
          <a:p>
            <a:r>
              <a:rPr lang="en-US" sz="1200" dirty="0">
                <a:solidFill>
                  <a:srgbClr val="002060"/>
                </a:solidFill>
              </a:rPr>
              <a:t>radar pulse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radioactive decay</a:t>
            </a:r>
          </a:p>
          <a:p>
            <a:r>
              <a:rPr lang="en-US" sz="1200" dirty="0">
                <a:solidFill>
                  <a:srgbClr val="002060"/>
                </a:solidFill>
              </a:rPr>
              <a:t>rallies (n)</a:t>
            </a:r>
          </a:p>
          <a:p>
            <a:r>
              <a:rPr lang="en-US" sz="1200" dirty="0">
                <a:solidFill>
                  <a:srgbClr val="002060"/>
                </a:solidFill>
              </a:rPr>
              <a:t>range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reaction</a:t>
            </a:r>
          </a:p>
          <a:p>
            <a:r>
              <a:rPr lang="en-US" sz="1200" dirty="0">
                <a:solidFill>
                  <a:srgbClr val="002060"/>
                </a:solidFill>
              </a:rPr>
              <a:t>reactive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recasting</a:t>
            </a:r>
          </a:p>
          <a:p>
            <a:r>
              <a:rPr lang="en-US" sz="1200" dirty="0">
                <a:solidFill>
                  <a:srgbClr val="002060"/>
                </a:solidFill>
              </a:rPr>
              <a:t>recipient</a:t>
            </a:r>
          </a:p>
          <a:p>
            <a:r>
              <a:rPr lang="en-US" sz="1200" dirty="0">
                <a:solidFill>
                  <a:srgbClr val="002060"/>
                </a:solidFill>
              </a:rPr>
              <a:t>relief supplies</a:t>
            </a:r>
          </a:p>
          <a:p>
            <a:r>
              <a:rPr lang="en-US" sz="1200" dirty="0">
                <a:solidFill>
                  <a:srgbClr val="002060"/>
                </a:solidFill>
              </a:rPr>
              <a:t>renatured</a:t>
            </a:r>
          </a:p>
          <a:p>
            <a:r>
              <a:rPr lang="en-US" sz="1200" dirty="0">
                <a:solidFill>
                  <a:srgbClr val="002060"/>
                </a:solidFill>
              </a:rPr>
              <a:t>retention time (RT)</a:t>
            </a:r>
          </a:p>
          <a:p>
            <a:r>
              <a:rPr lang="en-US" sz="1200" dirty="0">
                <a:solidFill>
                  <a:srgbClr val="002060"/>
                </a:solidFill>
              </a:rPr>
              <a:t>Revitalize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rift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saturation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gray">
          <a:xfrm>
            <a:off x="472508" y="1125929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66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093"/>
            <a:ext cx="6995160" cy="1104748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002060"/>
                </a:solidFill>
              </a:rPr>
              <a:t>Science Reasoning Vocabulary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4C98-D587-4916-95F8-AA8CE54CFA9F}" type="slidenum">
              <a:rPr lang="en-US" smtClean="0"/>
              <a:t>75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2926" y="1478053"/>
            <a:ext cx="1489710" cy="6432531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1200" dirty="0">
                <a:solidFill>
                  <a:srgbClr val="002060"/>
                </a:solidFill>
              </a:rPr>
              <a:t>sea floor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sediment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seemingly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selective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semipermeable 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sluggishly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sodium chloride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solar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solar system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solute (adj)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solutes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solution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Solvent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sparking device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species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specific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specific gravity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speculate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spent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sprawl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spurred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stagnant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standard atmospheric </a:t>
            </a:r>
          </a:p>
          <a:p>
            <a:r>
              <a:rPr lang="en-US" sz="1200" dirty="0">
                <a:solidFill>
                  <a:srgbClr val="002060"/>
                </a:solidFill>
              </a:rPr>
              <a:t>   pressure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standard sample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static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stratopause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stratosphere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sucrose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sulfate</a:t>
            </a:r>
          </a:p>
          <a:p>
            <a:endParaRPr lang="en-US" sz="1200" dirty="0">
              <a:solidFill>
                <a:srgbClr val="002060"/>
              </a:solidFill>
            </a:endParaRPr>
          </a:p>
          <a:p>
            <a:r>
              <a:rPr lang="en-US" sz="1200" dirty="0">
                <a:solidFill>
                  <a:srgbClr val="002060"/>
                </a:solidFill>
              </a:rPr>
              <a:t> </a:t>
            </a:r>
          </a:p>
          <a:p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93096" y="1478053"/>
            <a:ext cx="1165860" cy="4904190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1200" dirty="0">
                <a:solidFill>
                  <a:srgbClr val="002060"/>
                </a:solidFill>
              </a:rPr>
              <a:t>supersaturated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suspension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synthesis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synthesize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SO₄</a:t>
            </a:r>
          </a:p>
          <a:p>
            <a:r>
              <a:rPr lang="en-US" sz="1200" dirty="0">
                <a:solidFill>
                  <a:srgbClr val="002060"/>
                </a:solidFill>
              </a:rPr>
              <a:t>tactic</a:t>
            </a:r>
          </a:p>
          <a:p>
            <a:r>
              <a:rPr lang="en-US" sz="1200" dirty="0">
                <a:solidFill>
                  <a:srgbClr val="002060"/>
                </a:solidFill>
              </a:rPr>
              <a:t>thermosphere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tolerance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toxic</a:t>
            </a:r>
          </a:p>
          <a:p>
            <a:r>
              <a:rPr lang="en-US" sz="1200" dirty="0">
                <a:solidFill>
                  <a:srgbClr val="002060"/>
                </a:solidFill>
              </a:rPr>
              <a:t>tropopause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troposphere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ultraviolet</a:t>
            </a:r>
          </a:p>
          <a:p>
            <a:r>
              <a:rPr lang="en-US" sz="1200" dirty="0">
                <a:solidFill>
                  <a:srgbClr val="002060"/>
                </a:solidFill>
              </a:rPr>
              <a:t>undersaturated</a:t>
            </a:r>
          </a:p>
          <a:p>
            <a:r>
              <a:rPr lang="en-US" sz="1200" dirty="0">
                <a:solidFill>
                  <a:srgbClr val="002060"/>
                </a:solidFill>
              </a:rPr>
              <a:t>uninhibited</a:t>
            </a:r>
          </a:p>
          <a:p>
            <a:r>
              <a:rPr lang="en-US" sz="1200" dirty="0">
                <a:solidFill>
                  <a:srgbClr val="002060"/>
                </a:solidFill>
              </a:rPr>
              <a:t>uranium series</a:t>
            </a:r>
          </a:p>
          <a:p>
            <a:r>
              <a:rPr lang="en-US" sz="1200" dirty="0">
                <a:solidFill>
                  <a:srgbClr val="002060"/>
                </a:solidFill>
              </a:rPr>
              <a:t>vapor</a:t>
            </a:r>
          </a:p>
          <a:p>
            <a:r>
              <a:rPr lang="en-US" sz="1200" dirty="0">
                <a:solidFill>
                  <a:srgbClr val="002060"/>
                </a:solidFill>
              </a:rPr>
              <a:t>vapor plume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variable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velocity</a:t>
            </a:r>
          </a:p>
          <a:p>
            <a:r>
              <a:rPr lang="en-US" sz="1200" dirty="0">
                <a:solidFill>
                  <a:srgbClr val="002060"/>
                </a:solidFill>
              </a:rPr>
              <a:t>vertebrate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volcanic</a:t>
            </a:r>
          </a:p>
          <a:p>
            <a:r>
              <a:rPr lang="en-US" sz="1200" dirty="0">
                <a:solidFill>
                  <a:srgbClr val="002060"/>
                </a:solidFill>
              </a:rPr>
              <a:t>volcanism</a:t>
            </a:r>
          </a:p>
          <a:p>
            <a:r>
              <a:rPr lang="en-US" sz="1200" dirty="0">
                <a:solidFill>
                  <a:srgbClr val="002060"/>
                </a:solidFill>
              </a:rPr>
              <a:t>water table</a:t>
            </a:r>
          </a:p>
          <a:p>
            <a:r>
              <a:rPr lang="en-US" sz="1200" dirty="0">
                <a:solidFill>
                  <a:srgbClr val="002060"/>
                </a:solidFill>
              </a:rPr>
              <a:t>watt</a:t>
            </a:r>
          </a:p>
          <a:p>
            <a:r>
              <a:rPr lang="en-US" sz="1200" dirty="0">
                <a:solidFill>
                  <a:srgbClr val="002060"/>
                </a:solidFill>
              </a:rPr>
              <a:t>wetlands</a:t>
            </a:r>
          </a:p>
          <a:p>
            <a:r>
              <a:rPr lang="en-US" sz="1200" dirty="0">
                <a:solidFill>
                  <a:srgbClr val="002060"/>
                </a:solidFill>
              </a:rPr>
              <a:t>zoning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30506" y="2260375"/>
            <a:ext cx="2590800" cy="3488419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Scientific notation</a:t>
            </a:r>
            <a:endParaRPr lang="en-US" dirty="0">
              <a:solidFill>
                <a:srgbClr val="002060"/>
              </a:solidFill>
            </a:endParaRPr>
          </a:p>
          <a:p>
            <a:r>
              <a:rPr lang="en-US" i="1" dirty="0">
                <a:solidFill>
                  <a:srgbClr val="002060"/>
                </a:solidFill>
              </a:rPr>
              <a:t>Students should recognize:</a:t>
            </a:r>
            <a:endParaRPr lang="en-US" dirty="0">
              <a:solidFill>
                <a:srgbClr val="002060"/>
              </a:solidFill>
            </a:endParaRPr>
          </a:p>
          <a:p>
            <a:r>
              <a:rPr lang="en-US" i="1" dirty="0">
                <a:solidFill>
                  <a:srgbClr val="002060"/>
                </a:solidFill>
              </a:rPr>
              <a:t> </a:t>
            </a:r>
            <a:endParaRPr lang="en-US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allele notation</a:t>
            </a:r>
          </a:p>
          <a:p>
            <a:r>
              <a:rPr lang="en-US" dirty="0">
                <a:solidFill>
                  <a:srgbClr val="002060"/>
                </a:solidFill>
              </a:rPr>
              <a:t>binomial </a:t>
            </a:r>
            <a:r>
              <a:rPr lang="en-US" dirty="0" smtClean="0">
                <a:solidFill>
                  <a:srgbClr val="002060"/>
                </a:solidFill>
              </a:rPr>
              <a:t>nomenclature</a:t>
            </a:r>
            <a:endParaRPr lang="en-US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chemical equation</a:t>
            </a:r>
          </a:p>
          <a:p>
            <a:r>
              <a:rPr lang="en-US" dirty="0">
                <a:solidFill>
                  <a:srgbClr val="002060"/>
                </a:solidFill>
              </a:rPr>
              <a:t>chemical formula</a:t>
            </a:r>
          </a:p>
          <a:p>
            <a:r>
              <a:rPr lang="en-US" dirty="0">
                <a:solidFill>
                  <a:srgbClr val="002060"/>
                </a:solidFill>
              </a:rPr>
              <a:t>element symbol</a:t>
            </a:r>
          </a:p>
          <a:p>
            <a:r>
              <a:rPr lang="en-US" dirty="0">
                <a:solidFill>
                  <a:srgbClr val="002060"/>
                </a:solidFill>
              </a:rPr>
              <a:t>isotope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gray">
          <a:xfrm>
            <a:off x="472508" y="1125929"/>
            <a:ext cx="6969691" cy="7626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1882" tIns="50941" rIns="101882" bIns="50941" anchor="ctr"/>
          <a:lstStyle/>
          <a:p>
            <a:endParaRPr kumimoji="1" lang="en-US" sz="27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78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ACTPrep_student_PowerPoint</Template>
  <TotalTime>0</TotalTime>
  <Words>3441</Words>
  <Application>Microsoft Office PowerPoint</Application>
  <PresentationFormat>Custom</PresentationFormat>
  <Paragraphs>2212</Paragraphs>
  <Slides>75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80" baseType="lpstr">
      <vt:lpstr>Arial</vt:lpstr>
      <vt:lpstr>Calibri</vt:lpstr>
      <vt:lpstr>Tahoma</vt:lpstr>
      <vt:lpstr>Wingdings</vt:lpstr>
      <vt:lpstr>Office Theme</vt:lpstr>
      <vt:lpstr>QualPro   Recommendations for</vt:lpstr>
      <vt:lpstr>We feel confident that any  student that follows this program will increase their average ACT Scores by  at least three points.</vt:lpstr>
      <vt:lpstr>QualPro General Recommendations*</vt:lpstr>
      <vt:lpstr>ACT Test Prep Reading</vt:lpstr>
      <vt:lpstr> Test-Taking Strategy for Reading  </vt:lpstr>
      <vt:lpstr>ACT Test Prep English</vt:lpstr>
      <vt:lpstr>ACT Vocabulary — Words Required for English and Reading Tests* (Bare Minimum)</vt:lpstr>
      <vt:lpstr>ACT Vocabulary Words Required for English and Reading Tests—Bare Minimum—Comprehensive List</vt:lpstr>
      <vt:lpstr>ACT Vocabulary Words (continued)</vt:lpstr>
      <vt:lpstr>ACT Vocabulary Words (continued)</vt:lpstr>
      <vt:lpstr>ACT Vocabulary Words (continued)</vt:lpstr>
      <vt:lpstr>ACT Vocabulary Words (continued)</vt:lpstr>
      <vt:lpstr>ACT Vocabulary Words (continued)</vt:lpstr>
      <vt:lpstr>ACT Vocabulary Words (continued)</vt:lpstr>
      <vt:lpstr>ACT Vocabulary Words (continued)</vt:lpstr>
      <vt:lpstr>ACT Vocabulary Words (continued)</vt:lpstr>
      <vt:lpstr>ACT Vocabulary Words (continued)</vt:lpstr>
      <vt:lpstr>ACT Vocabulary Words (continued)</vt:lpstr>
      <vt:lpstr>ACT Vocabulary Words (continued)</vt:lpstr>
      <vt:lpstr>ACT Vocabulary Words (continued)</vt:lpstr>
      <vt:lpstr>ACT Vocabulary Words (continued)</vt:lpstr>
      <vt:lpstr>ACT Vocabulary Words (continued)</vt:lpstr>
      <vt:lpstr>ACT Vocabulary Words (continued)</vt:lpstr>
      <vt:lpstr>ACT Vocabulary Words (continued)</vt:lpstr>
      <vt:lpstr>ACT Vocabulary Words (continued)</vt:lpstr>
      <vt:lpstr>ACT Vocabulary Words (continued)</vt:lpstr>
      <vt:lpstr>ACT Vocabulary Words (continued)</vt:lpstr>
      <vt:lpstr>ACT Vocabulary Words (continued)</vt:lpstr>
      <vt:lpstr>ACT Vocabulary Words (continued)</vt:lpstr>
      <vt:lpstr>ACT Vocabulary Words (continued)</vt:lpstr>
      <vt:lpstr>ACT Vocabulary Words (continued)</vt:lpstr>
      <vt:lpstr>ACT Vocabulary Words (continued)</vt:lpstr>
      <vt:lpstr>ACT Vocabulary Words (continued)</vt:lpstr>
      <vt:lpstr>ACT Vocabulary Words (continued)</vt:lpstr>
      <vt:lpstr>Math Vocabulary</vt:lpstr>
      <vt:lpstr>ACT Test Prep Math</vt:lpstr>
      <vt:lpstr>Math Section of the ACT</vt:lpstr>
      <vt:lpstr>Math Section Content</vt:lpstr>
      <vt:lpstr>Math Vocabulary</vt:lpstr>
      <vt:lpstr>Math Vocabulary</vt:lpstr>
      <vt:lpstr>Math Vocabulary (continued)</vt:lpstr>
      <vt:lpstr>Pre-Algebra – Word Problems</vt:lpstr>
      <vt:lpstr>Pre-Algebra</vt:lpstr>
      <vt:lpstr>Pre-Algebra</vt:lpstr>
      <vt:lpstr>Pre-Algebra</vt:lpstr>
      <vt:lpstr>Pre-Algebra</vt:lpstr>
      <vt:lpstr>Pre-Algebra</vt:lpstr>
      <vt:lpstr>Elementary Algebra – Substitution,  2 Equations, 2 Unknowns</vt:lpstr>
      <vt:lpstr>Elementary Algebra</vt:lpstr>
      <vt:lpstr>Intermediate Algebra – Quadratics </vt:lpstr>
      <vt:lpstr>Intermediate Algebra – Factoring Polynomials, Solve for x</vt:lpstr>
      <vt:lpstr>Intermediate Algebra – Factoring Polynomials</vt:lpstr>
      <vt:lpstr>Intermediate Algebra – Exponents</vt:lpstr>
      <vt:lpstr>Intermediate Algebra – Imaginary Numbers</vt:lpstr>
      <vt:lpstr>Coordinate Geometry – Coordinates Equation of a Line</vt:lpstr>
      <vt:lpstr>Coordinate Geometry – Coordinates</vt:lpstr>
      <vt:lpstr>Coordinate Geometry – Coordinates</vt:lpstr>
      <vt:lpstr>Plane Geometry</vt:lpstr>
      <vt:lpstr>Plane Geometry: Lines</vt:lpstr>
      <vt:lpstr>Plane Geometry: Triangles</vt:lpstr>
      <vt:lpstr>Plane Geometry</vt:lpstr>
      <vt:lpstr>Plane Geometry Example</vt:lpstr>
      <vt:lpstr>Plane Geometry Parallelogram</vt:lpstr>
      <vt:lpstr>Plane Geometry Circles</vt:lpstr>
      <vt:lpstr>Plane Geometry Circles</vt:lpstr>
      <vt:lpstr>Plane Geometry Terms</vt:lpstr>
      <vt:lpstr>Trigonometry</vt:lpstr>
      <vt:lpstr>Trigonometry</vt:lpstr>
      <vt:lpstr>Trigonometry</vt:lpstr>
      <vt:lpstr>Miscellaneous Topics – You May See These On The ACT Math</vt:lpstr>
      <vt:lpstr>Miscellaneous Topics – Probabilities – Examples</vt:lpstr>
      <vt:lpstr>ACT Test Prep Science</vt:lpstr>
      <vt:lpstr>Science Section of the ACT</vt:lpstr>
      <vt:lpstr>Science Reasoning Vocabulary</vt:lpstr>
      <vt:lpstr>Science Reasoning Vocabulary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QualPro   Recommendations for</dc:title>
  <dc:creator>JEFF BLACK</dc:creator>
  <cp:lastModifiedBy>JEFF BLACK</cp:lastModifiedBy>
  <cp:revision>1</cp:revision>
  <cp:lastPrinted>2012-11-27T15:06:09Z</cp:lastPrinted>
  <dcterms:created xsi:type="dcterms:W3CDTF">2016-11-14T14:19:43Z</dcterms:created>
  <dcterms:modified xsi:type="dcterms:W3CDTF">2016-11-14T14:20:25Z</dcterms:modified>
</cp:coreProperties>
</file>